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7" r:id="rId2"/>
    <p:sldId id="315" r:id="rId3"/>
    <p:sldId id="322" r:id="rId4"/>
    <p:sldId id="323" r:id="rId5"/>
    <p:sldId id="324" r:id="rId6"/>
    <p:sldId id="321" r:id="rId7"/>
    <p:sldId id="325" r:id="rId8"/>
    <p:sldId id="326" r:id="rId9"/>
    <p:sldId id="327" r:id="rId10"/>
    <p:sldId id="328" r:id="rId11"/>
    <p:sldId id="329" r:id="rId12"/>
    <p:sldId id="330" r:id="rId13"/>
    <p:sldId id="331" r:id="rId14"/>
    <p:sldId id="332" r:id="rId15"/>
    <p:sldId id="334" r:id="rId16"/>
    <p:sldId id="333" r:id="rId17"/>
    <p:sldId id="335" r:id="rId18"/>
    <p:sldId id="336" r:id="rId19"/>
    <p:sldId id="338" r:id="rId20"/>
    <p:sldId id="337" r:id="rId21"/>
    <p:sldId id="339" r:id="rId22"/>
    <p:sldId id="259" r:id="rId23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06" autoAdjust="0"/>
    <p:restoredTop sz="94660"/>
  </p:normalViewPr>
  <p:slideViewPr>
    <p:cSldViewPr snapToGrid="0">
      <p:cViewPr varScale="1">
        <p:scale>
          <a:sx n="65" d="100"/>
          <a:sy n="65" d="100"/>
        </p:scale>
        <p:origin x="-1262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30950A-8FA4-4184-90BC-E2EA062AD302}" type="datetimeFigureOut">
              <a:rPr lang="th-TH" smtClean="0"/>
              <a:pPr/>
              <a:t>06/01/67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EF2EF3-7F57-4883-A02B-83E5617A3464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032134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marL="0" marR="0" lvl="0" indent="0" algn="r" defTabSz="9477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C491BD-6194-4E51-ABE5-08A78BA5D132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ordia New" panose="020B0304020202020204" pitchFamily="34" charset="-34"/>
              </a:rPr>
              <a:pPr marL="0" marR="0" lvl="0" indent="0" algn="r" defTabSz="94773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th-TH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10243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marL="0" marR="0" lvl="0" indent="0" algn="r" defTabSz="990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A077828-BA68-4FDB-B286-F99BFA8E39AE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ordia New" panose="020B0304020202020204" pitchFamily="34" charset="-34"/>
              </a:rPr>
              <a:pPr marL="0" marR="0" lvl="0" indent="0" algn="r" defTabSz="990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th-TH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10244" name="Header Placeholder 1"/>
          <p:cNvSpPr txBox="1">
            <a:spLocks noGrp="1"/>
          </p:cNvSpPr>
          <p:nvPr/>
        </p:nvSpPr>
        <p:spPr bwMode="auto">
          <a:xfrm>
            <a:off x="0" y="0"/>
            <a:ext cx="2890838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marL="0" marR="0" lvl="0" indent="0" algn="l" defTabSz="990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ordia New" panose="020B0304020202020204" pitchFamily="34" charset="-34"/>
              </a:rPr>
              <a:t>กฎหมายสิ่งแวดล้อม</a:t>
            </a:r>
            <a:endParaRPr kumimoji="0" lang="th-TH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10245" name="Footer Placeholder 5"/>
          <p:cNvSpPr txBox="1">
            <a:spLocks noGrp="1"/>
          </p:cNvSpPr>
          <p:nvPr/>
        </p:nvSpPr>
        <p:spPr bwMode="auto">
          <a:xfrm>
            <a:off x="0" y="9429750"/>
            <a:ext cx="289083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marL="0" marR="0" lvl="0" indent="0" algn="l" defTabSz="990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ordia New" panose="020B0304020202020204" pitchFamily="34" charset="-34"/>
              </a:rPr>
              <a:t>สงวนลิขสิทธิ์ โดย บริษัท เอไอเอ็ม คอนซัลแตนท์ จำกัด</a:t>
            </a:r>
            <a:endParaRPr kumimoji="0" lang="th-TH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10246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marL="0" marR="0" lvl="0" indent="0" algn="r" defTabSz="990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DB0AFA1-087E-401B-9EE8-E2A9F81D2861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ordia New" panose="020B0304020202020204" pitchFamily="34" charset="-34"/>
              </a:rPr>
              <a:pPr marL="0" marR="0" lvl="0" indent="0" algn="r" defTabSz="990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th-TH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1024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0248" name="Rectangle 3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07912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BABB1-DB2B-47DA-9383-9BD1C4A151D2}" type="datetime1">
              <a:rPr lang="th-TH"/>
              <a:pPr>
                <a:defRPr/>
              </a:pPr>
              <a:t>06/01/67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3A87A9-750A-4100-9A89-FB6E44F6923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1500522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56BE8-4452-4952-830E-067303277A32}" type="datetime1">
              <a:rPr lang="th-TH"/>
              <a:pPr>
                <a:defRPr/>
              </a:pPr>
              <a:t>06/01/67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609CDF-57D0-4A7E-A3CE-958DEA43750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013077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6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6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87527-1E37-4224-B2FA-A56DBE435F9F}" type="datetime1">
              <a:rPr lang="th-TH"/>
              <a:pPr>
                <a:defRPr/>
              </a:pPr>
              <a:t>06/01/67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29876-FD68-43B2-AEAB-7ABAEA41773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1126254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D1CFE-C5A8-47D2-9F36-5D1AAFE14A5A}" type="datetime1">
              <a:rPr lang="th-TH"/>
              <a:pPr>
                <a:defRPr/>
              </a:pPr>
              <a:t>06/01/67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71F4A-5F40-4BDE-92B8-7018362B775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770734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583A2-90F3-47B6-9D2B-59AEEFDB4CD5}" type="datetime1">
              <a:rPr lang="th-TH"/>
              <a:pPr>
                <a:defRPr/>
              </a:pPr>
              <a:t>06/01/67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0D72A-D09F-4426-BCF1-626708EB19B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497759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4B255-B0EB-46D0-BEA5-9440035BA4F8}" type="datetime1">
              <a:rPr lang="th-TH"/>
              <a:pPr>
                <a:defRPr/>
              </a:pPr>
              <a:t>06/01/67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E50CC2-C140-480E-86E0-1A9E59F5820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1747273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99E29-F77D-465C-98F3-7DB32DCD1C04}" type="datetime1">
              <a:rPr lang="th-TH"/>
              <a:pPr>
                <a:defRPr/>
              </a:pPr>
              <a:t>06/01/67</a:t>
            </a:fld>
            <a:endParaRPr lang="th-T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E63DC-0C35-4D16-BC77-C69B7CC1F21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1483495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1C967-6A03-40AD-9CC4-21CF0898DFB8}" type="datetime1">
              <a:rPr lang="th-TH"/>
              <a:pPr>
                <a:defRPr/>
              </a:pPr>
              <a:t>06/01/67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1D7417-B85E-445B-9B5C-80FFF4E74BF0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2712051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84C5B-8D90-469A-BB28-45C03DAF8F61}" type="datetime1">
              <a:rPr lang="th-TH"/>
              <a:pPr>
                <a:defRPr/>
              </a:pPr>
              <a:t>06/01/67</a:t>
            </a:fld>
            <a:endParaRPr lang="th-T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86D271-6905-4286-9EE1-534BAA231E8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939095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7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60593-8D12-4B49-AD94-31C4E86E3C01}" type="datetime1">
              <a:rPr lang="th-TH"/>
              <a:pPr>
                <a:defRPr/>
              </a:pPr>
              <a:t>06/01/67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1A05F0-4F07-4D86-B720-5F438AA511A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2883867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F2BA5-B156-4DA1-A88B-6BAA4D1D48A0}" type="datetime1">
              <a:rPr lang="th-TH"/>
              <a:pPr>
                <a:defRPr/>
              </a:pPr>
              <a:t>06/01/67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A66CC5-C682-40DB-8031-062FF6079C12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2270200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ChangeArrowheads="1"/>
          </p:cNvSpPr>
          <p:nvPr userDrawn="1"/>
        </p:nvSpPr>
        <p:spPr bwMode="auto">
          <a:xfrm>
            <a:off x="0" y="149452"/>
            <a:ext cx="326028" cy="537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CCFFFF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th-TH" sz="3200" b="1">
              <a:solidFill>
                <a:prstClr val="black"/>
              </a:solidFill>
              <a:latin typeface="Cordia New" panose="020B0304020202020204" pitchFamily="34" charset="-34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th-TH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th-TH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7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951C24-B56C-4035-BDC5-103DCFE4AB7F}" type="datetime1">
              <a:rPr lang="th-T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06/01/67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0672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42097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2358EAD-14DD-444D-97A4-4A0F50B353A2}" type="slidenum">
              <a:rPr lang="th-TH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 altLang="en-US"/>
          </a:p>
        </p:txBody>
      </p:sp>
      <p:cxnSp>
        <p:nvCxnSpPr>
          <p:cNvPr id="1032" name="Straight Connector 14"/>
          <p:cNvCxnSpPr>
            <a:cxnSpLocks noChangeShapeType="1"/>
          </p:cNvCxnSpPr>
          <p:nvPr userDrawn="1"/>
        </p:nvCxnSpPr>
        <p:spPr bwMode="auto">
          <a:xfrm>
            <a:off x="935038" y="620713"/>
            <a:ext cx="8208962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033" name="Straight Connector 14"/>
          <p:cNvCxnSpPr>
            <a:cxnSpLocks noChangeShapeType="1"/>
          </p:cNvCxnSpPr>
          <p:nvPr userDrawn="1"/>
        </p:nvCxnSpPr>
        <p:spPr bwMode="auto">
          <a:xfrm>
            <a:off x="935038" y="692150"/>
            <a:ext cx="8208962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pic>
        <p:nvPicPr>
          <p:cNvPr id="1034" name="รูปภาพ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936" y="44452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575331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imconsultant.com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r>
              <a:rPr lang="en-US" altLang="en-US" sz="1200" b="0" dirty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t>www.aimconsultant.com</a:t>
            </a:r>
          </a:p>
        </p:txBody>
      </p:sp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536A29C5-ABC9-4BFB-8B14-2341D328DB99}" type="slidenum">
              <a:rPr lang="th-TH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1</a:t>
            </a:fld>
            <a:endParaRPr lang="th-TH" altLang="en-US" sz="1200" b="0" dirty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6" name="Slide Number Placeholder 5"/>
          <p:cNvSpPr txBox="1">
            <a:spLocks noGrp="1"/>
          </p:cNvSpPr>
          <p:nvPr/>
        </p:nvSpPr>
        <p:spPr bwMode="auto">
          <a:xfrm>
            <a:off x="6553200" y="6356372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altLang="en-US" sz="1200" b="0" dirty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7" name="Rectangle 3"/>
          <p:cNvSpPr txBox="1">
            <a:spLocks noChangeArrowheads="1"/>
          </p:cNvSpPr>
          <p:nvPr/>
        </p:nvSpPr>
        <p:spPr bwMode="auto">
          <a:xfrm>
            <a:off x="250031" y="989034"/>
            <a:ext cx="8643938" cy="528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ประกาศกระทรวงทรัพยากรธรรมชาติและสิ่งแวดล้อม </a:t>
            </a: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เรื่อง </a:t>
            </a:r>
            <a:r>
              <a:rPr lang="th-TH" altLang="en-US" sz="3400" dirty="0" smtClean="0">
                <a:solidFill>
                  <a:prstClr val="black"/>
                </a:solidFill>
              </a:rPr>
              <a:t>กำหนดโครงการ กิจการ หรือการดำเนินการ </a:t>
            </a: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ซึ่ง</a:t>
            </a:r>
            <a:r>
              <a:rPr lang="th-TH" altLang="en-US" sz="3400" dirty="0" smtClean="0">
                <a:solidFill>
                  <a:prstClr val="black"/>
                </a:solidFill>
              </a:rPr>
              <a:t>ต้องจัดทำรายงานการประเมินผลกระทบสิ่งแวดล้อมและหลักเกณฑ์ วิธีการ และเงื่อนไขในการจัดทำ</a:t>
            </a:r>
            <a:r>
              <a:rPr lang="th-TH" altLang="en-US" sz="3400" dirty="0" smtClean="0">
                <a:solidFill>
                  <a:prstClr val="black"/>
                </a:solidFill>
              </a:rPr>
              <a:t>รายงานการประเมิน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ผลกระทบ</a:t>
            </a:r>
            <a:r>
              <a:rPr lang="th-TH" altLang="en-US" sz="3400" dirty="0" smtClean="0">
                <a:solidFill>
                  <a:prstClr val="black"/>
                </a:solidFill>
              </a:rPr>
              <a:t>สิ่งแวดล้อม </a:t>
            </a:r>
            <a:r>
              <a:rPr lang="th-TH" altLang="en-US" sz="3400" dirty="0" smtClean="0">
                <a:solidFill>
                  <a:prstClr val="black"/>
                </a:solidFill>
              </a:rPr>
              <a:t>พ.ศ. </a:t>
            </a:r>
            <a:r>
              <a:rPr lang="th-TH" altLang="en-US" sz="3400" dirty="0" smtClean="0">
                <a:solidFill>
                  <a:prstClr val="black"/>
                </a:solidFill>
              </a:rPr>
              <a:t>2566    </a:t>
            </a: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>
                <a:solidFill>
                  <a:prstClr val="black"/>
                </a:solidFill>
              </a:rPr>
              <a:t>ประกาศในราชกิจจา</a:t>
            </a:r>
            <a:r>
              <a:rPr lang="th-TH" altLang="en-US" sz="3400" dirty="0" err="1">
                <a:solidFill>
                  <a:prstClr val="black"/>
                </a:solidFill>
              </a:rPr>
              <a:t>นุเบกษา</a:t>
            </a:r>
            <a:r>
              <a:rPr lang="th-TH" altLang="en-US" sz="3400" dirty="0">
                <a:solidFill>
                  <a:prstClr val="black"/>
                </a:solidFill>
              </a:rPr>
              <a:t> </a:t>
            </a:r>
            <a:r>
              <a:rPr lang="th-TH" altLang="en-US" sz="3400" dirty="0" smtClean="0">
                <a:solidFill>
                  <a:prstClr val="black"/>
                </a:solidFill>
              </a:rPr>
              <a:t>5 </a:t>
            </a:r>
            <a:r>
              <a:rPr lang="th-TH" altLang="en-US" sz="3400" dirty="0" smtClean="0">
                <a:solidFill>
                  <a:prstClr val="black"/>
                </a:solidFill>
              </a:rPr>
              <a:t>มกราคม 2567</a:t>
            </a:r>
            <a:endParaRPr lang="th-TH" altLang="en-US" sz="3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924492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/>
              <a:pPr/>
              <a:t>10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th-TH" sz="44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cs typeface="Cordia New" panose="020B0304020202020204" pitchFamily="34" charset="-34"/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8F8989F-2956-4249-882E-432917B7B6BC}"/>
              </a:ext>
            </a:extLst>
          </p:cNvPr>
          <p:cNvSpPr txBox="1"/>
          <p:nvPr/>
        </p:nvSpPr>
        <p:spPr>
          <a:xfrm>
            <a:off x="207819" y="1022619"/>
            <a:ext cx="8742218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8163" indent="-363538">
              <a:buFont typeface="Wingdings" panose="05000000000000000000" pitchFamily="2" charset="2"/>
              <a:buChar char="q"/>
            </a:pPr>
            <a:r>
              <a:rPr lang="th-TH" dirty="0" smtClean="0">
                <a:latin typeface="Cordia New" pitchFamily="34" charset="-34"/>
              </a:rPr>
              <a:t>การ</a:t>
            </a:r>
            <a:r>
              <a:rPr lang="th-TH" dirty="0" smtClean="0">
                <a:latin typeface="Cordia New" pitchFamily="34" charset="-34"/>
              </a:rPr>
              <a:t>จัดทำรายงานการประเมินผลกระทบสิ่งแวดล้อมเบื้องต้น ตามข้อ 6 (1) จะต้องประกอบไปด้วยสาระสำคัญอย่างน้อย ให้เป็นไปตามที่ประกาศนี้</a:t>
            </a:r>
            <a:r>
              <a:rPr lang="th-TH" dirty="0" smtClean="0">
                <a:latin typeface="Cordia New" pitchFamily="34" charset="-34"/>
              </a:rPr>
              <a:t>กำหนด (ต่อ)</a:t>
            </a:r>
            <a:endParaRPr lang="th-TH" dirty="0" smtClean="0">
              <a:latin typeface="Cordia New" pitchFamily="34" charset="-34"/>
            </a:endParaRPr>
          </a:p>
          <a:p>
            <a:pPr marL="538163" indent="-363538"/>
            <a:r>
              <a:rPr lang="th-TH" dirty="0" smtClean="0">
                <a:latin typeface="Cordia New" pitchFamily="34" charset="-34"/>
              </a:rPr>
              <a:t>		(</a:t>
            </a:r>
            <a:r>
              <a:rPr lang="th-TH" dirty="0" smtClean="0">
                <a:latin typeface="Cordia New" pitchFamily="34" charset="-34"/>
              </a:rPr>
              <a:t>4) การประเมินผลกระทบ</a:t>
            </a:r>
            <a:r>
              <a:rPr lang="th-TH" dirty="0" smtClean="0">
                <a:latin typeface="Cordia New" pitchFamily="34" charset="-34"/>
              </a:rPr>
              <a:t>สิ่งแวดล้อม</a:t>
            </a:r>
          </a:p>
          <a:p>
            <a:pPr marL="538163" indent="-363538"/>
            <a:r>
              <a:rPr lang="th-TH" dirty="0" smtClean="0">
                <a:latin typeface="Cordia New" pitchFamily="34" charset="-34"/>
              </a:rPr>
              <a:t>		(5) มาตรการป้องกันและแก้ไขผลกระทบสิ่งแวดล้อม และมาตรการติดตามตรวจสอบผลกระทบสิ่งแวดล้อม</a:t>
            </a:r>
          </a:p>
          <a:p>
            <a:pPr marL="538163" indent="-363538"/>
            <a:r>
              <a:rPr lang="th-TH" dirty="0" smtClean="0">
                <a:latin typeface="Cordia New" pitchFamily="34" charset="-34"/>
              </a:rPr>
              <a:t>		(</a:t>
            </a:r>
            <a:r>
              <a:rPr lang="th-TH" dirty="0" smtClean="0">
                <a:latin typeface="Cordia New" pitchFamily="34" charset="-34"/>
              </a:rPr>
              <a:t>6) ส่วนประกอบท้ายรายงานผลกระทบสิ่งแวดล้อม</a:t>
            </a:r>
            <a:r>
              <a:rPr lang="th-TH" dirty="0" smtClean="0">
                <a:latin typeface="Cordia New" pitchFamily="34" charset="-34"/>
              </a:rPr>
              <a:t>เบื้องต้น</a:t>
            </a:r>
          </a:p>
          <a:p>
            <a:pPr marL="538163" indent="-363538"/>
            <a:r>
              <a:rPr lang="th-TH" dirty="0" smtClean="0">
                <a:latin typeface="Cordia New" pitchFamily="34" charset="-34"/>
              </a:rPr>
              <a:t>		(7) ผู้ดำเนินการหรือผู้ขออนุญาตเสนอรายงานผลกระทบสิ่งแวดล้อมเบื้องต้นตามรูปแบบของการจัดทำตามที่กำหนด พร้อมกับแนบเอกสารตามที่กำหนด ดังต่อไปนี้</a:t>
            </a:r>
          </a:p>
          <a:p>
            <a:pPr marL="538163" indent="-363538"/>
            <a:r>
              <a:rPr lang="th-TH" dirty="0" smtClean="0">
                <a:latin typeface="Cordia New" pitchFamily="34" charset="-34"/>
              </a:rPr>
              <a:t>		   </a:t>
            </a:r>
            <a:r>
              <a:rPr lang="th-TH" dirty="0" smtClean="0">
                <a:latin typeface="Cordia New" pitchFamily="34" charset="-34"/>
              </a:rPr>
              <a:t>(7.1) ต้นฉบับรายงาน สำเนาต้นฉบับรายงาน และข้อมูลต้นฉบับรายงานในรูปแบบไฟล์อิเล็กทรอนิกส์ ตามแนวทางการจัดส่งรายงานการประเมินผลกระทบสิ่งแวดล้อมที่สำนักงานนโยบายและแผนทรัพยากรธรรมชาติและสิ่งแวดล้อมประกาศกำหนด</a:t>
            </a:r>
            <a:endParaRPr lang="th-TH" dirty="0" smtClean="0">
              <a:latin typeface="Cordia New" pitchFamily="34" charset="-34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/>
              <a:pPr/>
              <a:t>11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th-TH" sz="44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cs typeface="Cordia New" panose="020B0304020202020204" pitchFamily="34" charset="-34"/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8F8989F-2956-4249-882E-432917B7B6BC}"/>
              </a:ext>
            </a:extLst>
          </p:cNvPr>
          <p:cNvSpPr txBox="1"/>
          <p:nvPr/>
        </p:nvSpPr>
        <p:spPr>
          <a:xfrm>
            <a:off x="207819" y="1022619"/>
            <a:ext cx="8742218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8163" indent="-363538">
              <a:buFont typeface="Wingdings" panose="05000000000000000000" pitchFamily="2" charset="2"/>
              <a:buChar char="q"/>
            </a:pPr>
            <a:r>
              <a:rPr lang="th-TH" dirty="0" smtClean="0">
                <a:latin typeface="Cordia New" pitchFamily="34" charset="-34"/>
              </a:rPr>
              <a:t>การ</a:t>
            </a:r>
            <a:r>
              <a:rPr lang="th-TH" dirty="0" smtClean="0">
                <a:latin typeface="Cordia New" pitchFamily="34" charset="-34"/>
              </a:rPr>
              <a:t>จัดทำรายงานการประเมินผลกระทบสิ่งแวดล้อมเบื้องต้น ตามข้อ 6 (1) จะต้องประกอบไปด้วยสาระสำคัญอย่างน้อย ให้เป็นไปตามที่ประกาศนี้</a:t>
            </a:r>
            <a:r>
              <a:rPr lang="th-TH" dirty="0" smtClean="0">
                <a:latin typeface="Cordia New" pitchFamily="34" charset="-34"/>
              </a:rPr>
              <a:t>กำหนด (ต่อ)</a:t>
            </a:r>
            <a:endParaRPr lang="th-TH" dirty="0" smtClean="0">
              <a:latin typeface="Cordia New" pitchFamily="34" charset="-34"/>
            </a:endParaRPr>
          </a:p>
          <a:p>
            <a:pPr marL="538163" indent="-363538"/>
            <a:r>
              <a:rPr lang="th-TH" dirty="0" smtClean="0">
                <a:latin typeface="Cordia New" pitchFamily="34" charset="-34"/>
              </a:rPr>
              <a:t>	</a:t>
            </a:r>
            <a:r>
              <a:rPr lang="th-TH" dirty="0" smtClean="0">
                <a:latin typeface="Cordia New" pitchFamily="34" charset="-34"/>
              </a:rPr>
              <a:t>	   (7.2) ปกหน้าและปกในของรายงานผลกระทบสิ่งแวดล้อมเบื้องต้น ตามแบบ </a:t>
            </a:r>
            <a:r>
              <a:rPr lang="th-TH" dirty="0" err="1" smtClean="0">
                <a:latin typeface="Cordia New" pitchFamily="34" charset="-34"/>
              </a:rPr>
              <a:t>สผ.</a:t>
            </a:r>
            <a:r>
              <a:rPr lang="th-TH" dirty="0" smtClean="0">
                <a:latin typeface="Cordia New" pitchFamily="34" charset="-34"/>
              </a:rPr>
              <a:t>๑</a:t>
            </a:r>
          </a:p>
          <a:p>
            <a:pPr marL="538163" indent="-363538"/>
            <a:r>
              <a:rPr lang="th-TH" dirty="0" smtClean="0">
                <a:latin typeface="Cordia New" pitchFamily="34" charset="-34"/>
              </a:rPr>
              <a:t>		   </a:t>
            </a:r>
            <a:r>
              <a:rPr lang="th-TH" dirty="0" smtClean="0">
                <a:latin typeface="Cordia New" pitchFamily="34" charset="-34"/>
              </a:rPr>
              <a:t>(7.3) หนังสือรับรองการจัดทำรายงานผลกระทบสิ่งแวดล้อมเบื้องต้น ตามแบบ </a:t>
            </a:r>
            <a:r>
              <a:rPr lang="th-TH" dirty="0" err="1" smtClean="0">
                <a:latin typeface="Cordia New" pitchFamily="34" charset="-34"/>
              </a:rPr>
              <a:t>สผ.</a:t>
            </a:r>
            <a:r>
              <a:rPr lang="th-TH" dirty="0" smtClean="0">
                <a:latin typeface="Cordia New" pitchFamily="34" charset="-34"/>
              </a:rPr>
              <a:t>๒</a:t>
            </a:r>
          </a:p>
          <a:p>
            <a:pPr marL="538163" indent="-363538"/>
            <a:r>
              <a:rPr lang="th-TH" dirty="0" smtClean="0">
                <a:latin typeface="Cordia New" pitchFamily="34" charset="-34"/>
              </a:rPr>
              <a:t>		</a:t>
            </a:r>
            <a:r>
              <a:rPr lang="th-TH" dirty="0" smtClean="0">
                <a:latin typeface="Cordia New" pitchFamily="34" charset="-34"/>
              </a:rPr>
              <a:t>   (</a:t>
            </a:r>
            <a:r>
              <a:rPr lang="th-TH" dirty="0" smtClean="0">
                <a:latin typeface="Cordia New" pitchFamily="34" charset="-34"/>
              </a:rPr>
              <a:t>7.4) บัญชีรายชื่อผู้จัดทำรายงานผลกระทบสิ่งแวดล้อมเบื้องต้น ตามแบบ </a:t>
            </a:r>
            <a:r>
              <a:rPr lang="th-TH" dirty="0" err="1" smtClean="0">
                <a:latin typeface="Cordia New" pitchFamily="34" charset="-34"/>
              </a:rPr>
              <a:t>สผ.</a:t>
            </a:r>
            <a:r>
              <a:rPr lang="th-TH" dirty="0" smtClean="0">
                <a:latin typeface="Cordia New" pitchFamily="34" charset="-34"/>
              </a:rPr>
              <a:t>๓</a:t>
            </a:r>
          </a:p>
          <a:p>
            <a:pPr marL="538163" indent="-363538"/>
            <a:r>
              <a:rPr lang="th-TH" dirty="0" smtClean="0">
                <a:latin typeface="Cordia New" pitchFamily="34" charset="-34"/>
              </a:rPr>
              <a:t>		   </a:t>
            </a:r>
            <a:r>
              <a:rPr lang="th-TH" dirty="0" smtClean="0">
                <a:latin typeface="Cordia New" pitchFamily="34" charset="-34"/>
              </a:rPr>
              <a:t>(7.5) แบบแสดงรายละเอียดการเสนอรายงานผลกระทบสิ่งแวดล้อมเบื้องต้น ตามแบบ </a:t>
            </a:r>
            <a:r>
              <a:rPr lang="th-TH" dirty="0" err="1" smtClean="0">
                <a:latin typeface="Cordia New" pitchFamily="34" charset="-34"/>
              </a:rPr>
              <a:t>สผ.</a:t>
            </a:r>
            <a:r>
              <a:rPr lang="th-TH" dirty="0" smtClean="0">
                <a:latin typeface="Cordia New" pitchFamily="34" charset="-34"/>
              </a:rPr>
              <a:t>๔</a:t>
            </a:r>
          </a:p>
          <a:p>
            <a:pPr marL="538163" indent="-363538"/>
            <a:r>
              <a:rPr lang="th-TH" dirty="0" smtClean="0">
                <a:latin typeface="Cordia New" pitchFamily="34" charset="-34"/>
              </a:rPr>
              <a:t>		   </a:t>
            </a:r>
            <a:r>
              <a:rPr lang="th-TH" dirty="0" smtClean="0">
                <a:latin typeface="Cordia New" pitchFamily="34" charset="-34"/>
              </a:rPr>
              <a:t>(7.6) สำเนาใบอนุญาตเป็นผู้จัดทำรายงานการประเมินผลกระทบสิ่งแวดล้อม</a:t>
            </a:r>
            <a:endParaRPr lang="th-TH" dirty="0" smtClean="0">
              <a:latin typeface="Cordia New" pitchFamily="34" charset="-34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/>
              <a:pPr/>
              <a:t>12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th-TH" sz="44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cs typeface="Cordia New" panose="020B0304020202020204" pitchFamily="34" charset="-34"/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8F8989F-2956-4249-882E-432917B7B6BC}"/>
              </a:ext>
            </a:extLst>
          </p:cNvPr>
          <p:cNvSpPr txBox="1"/>
          <p:nvPr/>
        </p:nvSpPr>
        <p:spPr>
          <a:xfrm>
            <a:off x="207819" y="1022619"/>
            <a:ext cx="8742218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8163" indent="-363538">
              <a:buFont typeface="Wingdings" panose="05000000000000000000" pitchFamily="2" charset="2"/>
              <a:buChar char="q"/>
            </a:pPr>
            <a:r>
              <a:rPr lang="th-TH" dirty="0" smtClean="0">
                <a:latin typeface="Cordia New" pitchFamily="34" charset="-34"/>
              </a:rPr>
              <a:t>การจัดทำรายงานการประเมินผลกระทบสิ่งแวดล้อม ตามข้อ 6 (2) ให้เป็นไปตามที่กำหนดในประกาศฉบับนี้</a:t>
            </a:r>
          </a:p>
          <a:p>
            <a:pPr marL="538163" indent="-363538"/>
            <a:r>
              <a:rPr lang="th-TH" dirty="0" smtClean="0">
                <a:latin typeface="Cordia New" pitchFamily="34" charset="-34"/>
              </a:rPr>
              <a:t>		(</a:t>
            </a:r>
            <a:r>
              <a:rPr lang="th-TH" dirty="0" smtClean="0">
                <a:latin typeface="Cordia New" pitchFamily="34" charset="-34"/>
              </a:rPr>
              <a:t>1) รายงานฉบับหลัก</a:t>
            </a:r>
          </a:p>
          <a:p>
            <a:pPr marL="538163" indent="-363538"/>
            <a:r>
              <a:rPr lang="th-TH" dirty="0" smtClean="0">
                <a:latin typeface="Cordia New" pitchFamily="34" charset="-34"/>
              </a:rPr>
              <a:t>		   </a:t>
            </a:r>
            <a:r>
              <a:rPr lang="th-TH" dirty="0" smtClean="0">
                <a:latin typeface="Cordia New" pitchFamily="34" charset="-34"/>
              </a:rPr>
              <a:t>(1.1) บทนำ</a:t>
            </a:r>
          </a:p>
          <a:p>
            <a:pPr marL="538163" indent="-363538"/>
            <a:r>
              <a:rPr lang="th-TH" dirty="0" smtClean="0">
                <a:latin typeface="Cordia New" pitchFamily="34" charset="-34"/>
              </a:rPr>
              <a:t>		   </a:t>
            </a:r>
            <a:r>
              <a:rPr lang="th-TH" dirty="0" smtClean="0">
                <a:latin typeface="Cordia New" pitchFamily="34" charset="-34"/>
              </a:rPr>
              <a:t>(1.2) รายละเอียดโครงการ </a:t>
            </a:r>
          </a:p>
          <a:p>
            <a:pPr marL="538163" indent="-363538"/>
            <a:r>
              <a:rPr lang="th-TH" dirty="0" smtClean="0">
                <a:latin typeface="Cordia New" pitchFamily="34" charset="-34"/>
              </a:rPr>
              <a:t>		   </a:t>
            </a:r>
            <a:r>
              <a:rPr lang="th-TH" dirty="0" smtClean="0">
                <a:latin typeface="Cordia New" pitchFamily="34" charset="-34"/>
              </a:rPr>
              <a:t>(1.3) สภาพสิ่งแวดล้อมปัจจุบัน</a:t>
            </a:r>
          </a:p>
          <a:p>
            <a:pPr marL="538163" indent="-363538"/>
            <a:r>
              <a:rPr lang="th-TH" dirty="0" smtClean="0">
                <a:latin typeface="Cordia New" pitchFamily="34" charset="-34"/>
              </a:rPr>
              <a:t>		   </a:t>
            </a:r>
            <a:r>
              <a:rPr lang="th-TH" dirty="0" smtClean="0">
                <a:latin typeface="Cordia New" pitchFamily="34" charset="-34"/>
              </a:rPr>
              <a:t>(1.4) การประเมินผลกระทบสิ่งแวดล้อม</a:t>
            </a:r>
          </a:p>
          <a:p>
            <a:pPr marL="538163" indent="-363538"/>
            <a:r>
              <a:rPr lang="th-TH" dirty="0" smtClean="0">
                <a:latin typeface="Cordia New" pitchFamily="34" charset="-34"/>
              </a:rPr>
              <a:t>		   </a:t>
            </a:r>
            <a:r>
              <a:rPr lang="th-TH" dirty="0" smtClean="0">
                <a:latin typeface="Cordia New" pitchFamily="34" charset="-34"/>
              </a:rPr>
              <a:t>(1.5) มาตรการป้องกันและแก้ไขผลกระทบสิ่งแวดล้อม และมาตรการติดตามตรวจสอบผลกระทบสิ่งแวดล้อม</a:t>
            </a:r>
          </a:p>
          <a:p>
            <a:pPr marL="538163" indent="-363538"/>
            <a:r>
              <a:rPr lang="th-TH" dirty="0" smtClean="0">
                <a:latin typeface="Cordia New" pitchFamily="34" charset="-34"/>
              </a:rPr>
              <a:t>		(</a:t>
            </a:r>
            <a:r>
              <a:rPr lang="th-TH" dirty="0" smtClean="0">
                <a:latin typeface="Cordia New" pitchFamily="34" charset="-34"/>
              </a:rPr>
              <a:t>2) ส่วนประกอบท้ายรายงานการประเมินผลกระทบสิ่งแวดล้อม ได้แก่ รายการอ้างอิงและภาคผนวก</a:t>
            </a:r>
            <a:endParaRPr lang="th-TH" dirty="0" smtClean="0">
              <a:latin typeface="Cordia New" pitchFamily="34" charset="-34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/>
              <a:pPr/>
              <a:t>13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th-TH" sz="44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cs typeface="Cordia New" panose="020B0304020202020204" pitchFamily="34" charset="-34"/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8F8989F-2956-4249-882E-432917B7B6BC}"/>
              </a:ext>
            </a:extLst>
          </p:cNvPr>
          <p:cNvSpPr txBox="1"/>
          <p:nvPr/>
        </p:nvSpPr>
        <p:spPr>
          <a:xfrm>
            <a:off x="207819" y="1022619"/>
            <a:ext cx="8742218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8163" indent="-363538">
              <a:buFont typeface="Wingdings" panose="05000000000000000000" pitchFamily="2" charset="2"/>
              <a:buChar char="q"/>
            </a:pPr>
            <a:r>
              <a:rPr lang="th-TH" dirty="0" smtClean="0">
                <a:latin typeface="Cordia New" pitchFamily="34" charset="-34"/>
              </a:rPr>
              <a:t>การจัดทำรายงานการประเมินผลกระทบสิ่งแวดล้อม ตามข้อ 6 (2) ให้เป็นไปตามที่กำหนดในประกาศฉบับ</a:t>
            </a:r>
            <a:r>
              <a:rPr lang="th-TH" dirty="0" smtClean="0">
                <a:latin typeface="Cordia New" pitchFamily="34" charset="-34"/>
              </a:rPr>
              <a:t>นี้ (ต่อ)</a:t>
            </a:r>
            <a:endParaRPr lang="th-TH" dirty="0" smtClean="0">
              <a:latin typeface="Cordia New" pitchFamily="34" charset="-34"/>
            </a:endParaRPr>
          </a:p>
          <a:p>
            <a:pPr marL="538163" indent="-363538"/>
            <a:r>
              <a:rPr lang="th-TH" dirty="0" smtClean="0">
                <a:latin typeface="Cordia New" pitchFamily="34" charset="-34"/>
              </a:rPr>
              <a:t>	</a:t>
            </a:r>
            <a:r>
              <a:rPr lang="th-TH" dirty="0" smtClean="0">
                <a:latin typeface="Cordia New" pitchFamily="34" charset="-34"/>
              </a:rPr>
              <a:t>	(3) กรณีโครงการ กิจการ หรือการดำเนินการของหน่วยงานของรัฐ หรือหน่วยงานของรัฐดำเนินการร่วมกับเอกชน ให้ผู้ดำเนินการ ผู้ขออนุญาต หรือหน่วยงานของรัฐเจ้าของโครงการ กิจการ หรือการดำเนินการ จัดทำรายงานฉบับย่อ โดยมีสาระสำคัญอย่างน้อย ได้แก่ </a:t>
            </a:r>
          </a:p>
          <a:p>
            <a:pPr marL="538163" indent="-363538"/>
            <a:r>
              <a:rPr lang="th-TH" dirty="0" smtClean="0">
                <a:latin typeface="Cordia New" pitchFamily="34" charset="-34"/>
              </a:rPr>
              <a:t>		   </a:t>
            </a:r>
            <a:r>
              <a:rPr lang="th-TH" dirty="0" smtClean="0">
                <a:latin typeface="Cordia New" pitchFamily="34" charset="-34"/>
              </a:rPr>
              <a:t>(3.1) บทนำ</a:t>
            </a:r>
          </a:p>
          <a:p>
            <a:pPr marL="538163" indent="-363538"/>
            <a:r>
              <a:rPr lang="th-TH" dirty="0" smtClean="0">
                <a:latin typeface="Cordia New" pitchFamily="34" charset="-34"/>
              </a:rPr>
              <a:t>		   </a:t>
            </a:r>
            <a:r>
              <a:rPr lang="th-TH" dirty="0" smtClean="0">
                <a:latin typeface="Cordia New" pitchFamily="34" charset="-34"/>
              </a:rPr>
              <a:t>(3.2) รายละเอียดโครงการ กิจการ หรือการดำเนินการโดยสังเขป และสรุปผลกระทบสิ่งแวดล้อมที่สำคัญ ซึ่งมีเนื้อหาเช่นเดียวกับรายงานฉบับหลัก</a:t>
            </a:r>
          </a:p>
          <a:p>
            <a:pPr marL="538163" indent="-363538"/>
            <a:r>
              <a:rPr lang="th-TH" dirty="0" smtClean="0">
                <a:latin typeface="Cordia New" pitchFamily="34" charset="-34"/>
              </a:rPr>
              <a:t>		   </a:t>
            </a:r>
            <a:r>
              <a:rPr lang="th-TH" dirty="0" smtClean="0">
                <a:latin typeface="Cordia New" pitchFamily="34" charset="-34"/>
              </a:rPr>
              <a:t>(3.3) ตารางมาตรการป้องกันและแก้ไขผลกระทบสิ่งแวดล้อมและมาตรการการติดตามตรวจสอบผลกระทบสิ่งแวดล้อม</a:t>
            </a:r>
            <a:endParaRPr lang="th-TH" dirty="0" smtClean="0">
              <a:latin typeface="Cordia New" pitchFamily="34" charset="-34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/>
              <a:pPr/>
              <a:t>14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th-TH" sz="44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cs typeface="Cordia New" panose="020B0304020202020204" pitchFamily="34" charset="-34"/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8F8989F-2956-4249-882E-432917B7B6BC}"/>
              </a:ext>
            </a:extLst>
          </p:cNvPr>
          <p:cNvSpPr txBox="1"/>
          <p:nvPr/>
        </p:nvSpPr>
        <p:spPr>
          <a:xfrm>
            <a:off x="207819" y="1022619"/>
            <a:ext cx="8742218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8163" indent="-363538">
              <a:buFont typeface="Wingdings" panose="05000000000000000000" pitchFamily="2" charset="2"/>
              <a:buChar char="q"/>
            </a:pPr>
            <a:r>
              <a:rPr lang="th-TH" dirty="0" smtClean="0">
                <a:latin typeface="Cordia New" pitchFamily="34" charset="-34"/>
              </a:rPr>
              <a:t>การจัดทำรายงานการประเมินผลกระทบสิ่งแวดล้อม ตามข้อ 6 (2) ให้เป็นไปตามที่กำหนดในประกาศฉบับ</a:t>
            </a:r>
            <a:r>
              <a:rPr lang="th-TH" dirty="0" smtClean="0">
                <a:latin typeface="Cordia New" pitchFamily="34" charset="-34"/>
              </a:rPr>
              <a:t>นี้ (ต่อ)</a:t>
            </a:r>
            <a:endParaRPr lang="th-TH" dirty="0" smtClean="0">
              <a:latin typeface="Cordia New" pitchFamily="34" charset="-34"/>
            </a:endParaRPr>
          </a:p>
          <a:p>
            <a:pPr marL="538163" indent="-363538"/>
            <a:r>
              <a:rPr lang="th-TH" dirty="0" smtClean="0">
                <a:latin typeface="Cordia New" pitchFamily="34" charset="-34"/>
              </a:rPr>
              <a:t>	</a:t>
            </a:r>
            <a:r>
              <a:rPr lang="th-TH" dirty="0" smtClean="0">
                <a:latin typeface="Cordia New" pitchFamily="34" charset="-34"/>
              </a:rPr>
              <a:t>	(4) ผู้ดำเนินการ ผู้ขออนุญาตหรือหน่วยงานของรัฐเจ้าของโครงการ กิจการ หรือการดำเนินการเสนอรายงานการประเมินผลกระทบสิ่งแวดล้อมตามรูปแบบของการจัดทำตามที่กำหนด พร้อมกับแนบเอกสารตามที่กำหนด ดังต่อไปนี้</a:t>
            </a:r>
          </a:p>
          <a:p>
            <a:pPr marL="538163" indent="-363538"/>
            <a:r>
              <a:rPr lang="th-TH" dirty="0" smtClean="0">
                <a:latin typeface="Cordia New" pitchFamily="34" charset="-34"/>
              </a:rPr>
              <a:t>		   </a:t>
            </a:r>
            <a:r>
              <a:rPr lang="th-TH" dirty="0" smtClean="0">
                <a:latin typeface="Cordia New" pitchFamily="34" charset="-34"/>
              </a:rPr>
              <a:t>(4.1) ต้นฉบับรายงานหลัก ตาม (1)  สำเนาต้นฉบับรายงานหลัก และข้อมูลต้นฉบับรายงานหลักในรูปแบบไฟล์อิเล็กทรอนิกส์ ตามแนวทางการจัดส่งรายงานการประเมินผลกระทบสิ่งแวดล้อมที่สำนักงานนโยบายและแผนทรัพยากรธรรมชาติและสิ่งแวดล้อมประกาศ</a:t>
            </a:r>
            <a:r>
              <a:rPr lang="th-TH" dirty="0" smtClean="0">
                <a:latin typeface="Cordia New" pitchFamily="34" charset="-34"/>
              </a:rPr>
              <a:t>กำหนด</a:t>
            </a:r>
          </a:p>
          <a:p>
            <a:pPr marL="538163" indent="-363538"/>
            <a:r>
              <a:rPr lang="th-TH" dirty="0" smtClean="0">
                <a:latin typeface="Cordia New" pitchFamily="34" charset="-34"/>
              </a:rPr>
              <a:t>	</a:t>
            </a:r>
            <a:r>
              <a:rPr lang="th-TH" dirty="0" smtClean="0">
                <a:latin typeface="Cordia New" pitchFamily="34" charset="-34"/>
              </a:rPr>
              <a:t>	  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/>
              <a:pPr/>
              <a:t>15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th-TH" sz="44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cs typeface="Cordia New" panose="020B0304020202020204" pitchFamily="34" charset="-34"/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8F8989F-2956-4249-882E-432917B7B6BC}"/>
              </a:ext>
            </a:extLst>
          </p:cNvPr>
          <p:cNvSpPr txBox="1"/>
          <p:nvPr/>
        </p:nvSpPr>
        <p:spPr>
          <a:xfrm>
            <a:off x="207819" y="1022619"/>
            <a:ext cx="8742218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8163" indent="-363538">
              <a:buFont typeface="Wingdings" panose="05000000000000000000" pitchFamily="2" charset="2"/>
              <a:buChar char="q"/>
            </a:pPr>
            <a:r>
              <a:rPr lang="th-TH" dirty="0" smtClean="0">
                <a:latin typeface="Cordia New" pitchFamily="34" charset="-34"/>
              </a:rPr>
              <a:t>การจัดทำรายงานการประเมินผลกระทบสิ่งแวดล้อม ตามข้อ 6 (2) ให้เป็นไปตามที่กำหนดในประกาศฉบับ</a:t>
            </a:r>
            <a:r>
              <a:rPr lang="th-TH" dirty="0" smtClean="0">
                <a:latin typeface="Cordia New" pitchFamily="34" charset="-34"/>
              </a:rPr>
              <a:t>นี้ (ต่อ)</a:t>
            </a:r>
            <a:endParaRPr lang="th-TH" dirty="0" smtClean="0">
              <a:latin typeface="Cordia New" pitchFamily="34" charset="-34"/>
            </a:endParaRPr>
          </a:p>
          <a:p>
            <a:pPr marL="538163" indent="-363538"/>
            <a:r>
              <a:rPr lang="th-TH" dirty="0" smtClean="0">
                <a:latin typeface="Cordia New" pitchFamily="34" charset="-34"/>
              </a:rPr>
              <a:t>	</a:t>
            </a:r>
            <a:r>
              <a:rPr lang="th-TH" dirty="0" smtClean="0">
                <a:latin typeface="Cordia New" pitchFamily="34" charset="-34"/>
              </a:rPr>
              <a:t>	</a:t>
            </a:r>
            <a:r>
              <a:rPr lang="th-TH" dirty="0" smtClean="0">
                <a:latin typeface="Cordia New" pitchFamily="34" charset="-34"/>
              </a:rPr>
              <a:t>   (</a:t>
            </a:r>
            <a:r>
              <a:rPr lang="th-TH" dirty="0" smtClean="0">
                <a:latin typeface="Cordia New" pitchFamily="34" charset="-34"/>
              </a:rPr>
              <a:t>4.2) กรณีโครงการ กิจการ หรือการดำเนินการ ของหน่วยงานของรัฐหรือหน่วยงานดำเนินการร่วมกับเอกชนที่ต้องจัดทำรายงานฉบับย่อตาม (3) ให้ผู้ดำเนินการ ผู้ขออนุญาตหรือหน่วยงานของรัฐเจ้าของโครงการ กิจการ หรือการดำเนินการจัดส่งต้นฉบับของรายงานฉบับย่อและข้อมูลต้นฉบับรายงานฉบับย่อในรูปแบบไฟล์อิเล็กทรอนิกส์  ตามแนวทางการจัดส่งรายงานการประเมินผลกระทบสิ่งแวดล้อมที่สำนักงานนโยบายและแผนทรัพยากรธรรมชาติและสิ่งแวดล้อมประกาศกำหนด</a:t>
            </a:r>
          </a:p>
          <a:p>
            <a:pPr marL="538163" indent="-363538"/>
            <a:r>
              <a:rPr lang="th-TH" dirty="0" smtClean="0">
                <a:latin typeface="Cordia New" pitchFamily="34" charset="-34"/>
              </a:rPr>
              <a:t>		   </a:t>
            </a:r>
            <a:r>
              <a:rPr lang="th-TH" dirty="0" smtClean="0">
                <a:latin typeface="Cordia New" pitchFamily="34" charset="-34"/>
              </a:rPr>
              <a:t>(4.3) ปกหน้าและปกในของรายงานการประเมินผลกระทบสิ่งแวดล้อม ตามแบบ </a:t>
            </a:r>
            <a:r>
              <a:rPr lang="th-TH" dirty="0" err="1" smtClean="0">
                <a:latin typeface="Cordia New" pitchFamily="34" charset="-34"/>
              </a:rPr>
              <a:t>สผ.</a:t>
            </a:r>
            <a:r>
              <a:rPr lang="th-TH" dirty="0" smtClean="0">
                <a:latin typeface="Cordia New" pitchFamily="34" charset="-34"/>
              </a:rPr>
              <a:t>๕</a:t>
            </a:r>
          </a:p>
          <a:p>
            <a:pPr marL="538163" indent="-363538"/>
            <a:r>
              <a:rPr lang="th-TH" dirty="0" smtClean="0">
                <a:latin typeface="Cordia New" pitchFamily="34" charset="-34"/>
              </a:rPr>
              <a:t>		   </a:t>
            </a:r>
            <a:r>
              <a:rPr lang="th-TH" dirty="0" smtClean="0">
                <a:latin typeface="Cordia New" pitchFamily="34" charset="-34"/>
              </a:rPr>
              <a:t>(4.4) หนังสือรับรองการจัดทำรายงานการประเมินผลกระทบสิ่งแวดล้อม ตามแบบ </a:t>
            </a:r>
            <a:r>
              <a:rPr lang="th-TH" dirty="0" err="1" smtClean="0">
                <a:latin typeface="Cordia New" pitchFamily="34" charset="-34"/>
              </a:rPr>
              <a:t>สผ.</a:t>
            </a:r>
            <a:r>
              <a:rPr lang="th-TH" dirty="0" smtClean="0">
                <a:latin typeface="Cordia New" pitchFamily="34" charset="-34"/>
              </a:rPr>
              <a:t>๖</a:t>
            </a:r>
            <a:endParaRPr lang="th-TH" dirty="0" smtClean="0">
              <a:latin typeface="Cordia New" pitchFamily="34" charset="-34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/>
              <a:pPr/>
              <a:t>16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th-TH" sz="44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cs typeface="Cordia New" panose="020B0304020202020204" pitchFamily="34" charset="-34"/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8F8989F-2956-4249-882E-432917B7B6BC}"/>
              </a:ext>
            </a:extLst>
          </p:cNvPr>
          <p:cNvSpPr txBox="1"/>
          <p:nvPr/>
        </p:nvSpPr>
        <p:spPr>
          <a:xfrm>
            <a:off x="207819" y="1022619"/>
            <a:ext cx="8742218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8163" indent="-363538">
              <a:buFont typeface="Wingdings" panose="05000000000000000000" pitchFamily="2" charset="2"/>
              <a:buChar char="q"/>
            </a:pPr>
            <a:r>
              <a:rPr lang="th-TH" dirty="0" smtClean="0">
                <a:latin typeface="Cordia New" pitchFamily="34" charset="-34"/>
              </a:rPr>
              <a:t>การจัดทำรายงานการประเมินผลกระทบสิ่งแวดล้อม ตามข้อ 6 (2) ให้เป็นไปตามที่กำหนดในประกาศฉบับ</a:t>
            </a:r>
            <a:r>
              <a:rPr lang="th-TH" dirty="0" smtClean="0">
                <a:latin typeface="Cordia New" pitchFamily="34" charset="-34"/>
              </a:rPr>
              <a:t>นี้ (ต่อ)</a:t>
            </a:r>
            <a:endParaRPr lang="th-TH" dirty="0" smtClean="0">
              <a:latin typeface="Cordia New" pitchFamily="34" charset="-34"/>
            </a:endParaRPr>
          </a:p>
          <a:p>
            <a:pPr marL="538163" indent="-363538"/>
            <a:r>
              <a:rPr lang="th-TH" dirty="0" smtClean="0">
                <a:latin typeface="Cordia New" pitchFamily="34" charset="-34"/>
              </a:rPr>
              <a:t>	</a:t>
            </a:r>
            <a:r>
              <a:rPr lang="th-TH" dirty="0" smtClean="0">
                <a:latin typeface="Cordia New" pitchFamily="34" charset="-34"/>
              </a:rPr>
              <a:t>	   (4.5) บัญชีรายชื่อผู้จัดทำรายงานการประเมินผลกระทบสิ่งแวดล้อม ตามแบบ </a:t>
            </a:r>
            <a:r>
              <a:rPr lang="th-TH" dirty="0" err="1" smtClean="0">
                <a:latin typeface="Cordia New" pitchFamily="34" charset="-34"/>
              </a:rPr>
              <a:t>สผ.</a:t>
            </a:r>
            <a:r>
              <a:rPr lang="th-TH" dirty="0" smtClean="0">
                <a:latin typeface="Cordia New" pitchFamily="34" charset="-34"/>
              </a:rPr>
              <a:t>๗</a:t>
            </a:r>
          </a:p>
          <a:p>
            <a:pPr marL="538163" indent="-363538"/>
            <a:r>
              <a:rPr lang="th-TH" dirty="0" smtClean="0">
                <a:latin typeface="Cordia New" pitchFamily="34" charset="-34"/>
              </a:rPr>
              <a:t>		   </a:t>
            </a:r>
            <a:r>
              <a:rPr lang="th-TH" dirty="0" smtClean="0">
                <a:latin typeface="Cordia New" pitchFamily="34" charset="-34"/>
              </a:rPr>
              <a:t>(4.6) แบบแสดงรายละเอียดการเสนอรายงานการประเมินผลกระทบสิ่งแวดล้อม ตามแบบ </a:t>
            </a:r>
            <a:r>
              <a:rPr lang="th-TH" dirty="0" err="1" smtClean="0">
                <a:latin typeface="Cordia New" pitchFamily="34" charset="-34"/>
              </a:rPr>
              <a:t>สผ.</a:t>
            </a:r>
            <a:r>
              <a:rPr lang="th-TH" dirty="0" smtClean="0">
                <a:latin typeface="Cordia New" pitchFamily="34" charset="-34"/>
              </a:rPr>
              <a:t>๘</a:t>
            </a:r>
          </a:p>
          <a:p>
            <a:pPr marL="538163" indent="-363538"/>
            <a:r>
              <a:rPr lang="th-TH" dirty="0" smtClean="0">
                <a:latin typeface="Cordia New" pitchFamily="34" charset="-34"/>
              </a:rPr>
              <a:t>		   </a:t>
            </a:r>
            <a:r>
              <a:rPr lang="th-TH" dirty="0" smtClean="0">
                <a:latin typeface="Cordia New" pitchFamily="34" charset="-34"/>
              </a:rPr>
              <a:t>(4.7) สำเนาใบอนุญาตเป็นผู้จัดทำรายงานการประเมินผลกระทบสิ่งแวดล้อม</a:t>
            </a:r>
            <a:endParaRPr lang="th-TH" dirty="0" smtClean="0">
              <a:latin typeface="Cordia New" pitchFamily="34" charset="-34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/>
              <a:pPr/>
              <a:t>17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th-TH" sz="44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cs typeface="Cordia New" panose="020B0304020202020204" pitchFamily="34" charset="-34"/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8F8989F-2956-4249-882E-432917B7B6BC}"/>
              </a:ext>
            </a:extLst>
          </p:cNvPr>
          <p:cNvSpPr txBox="1"/>
          <p:nvPr/>
        </p:nvSpPr>
        <p:spPr>
          <a:xfrm>
            <a:off x="207819" y="1022619"/>
            <a:ext cx="8742218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8163" indent="-363538">
              <a:buFont typeface="Wingdings" panose="05000000000000000000" pitchFamily="2" charset="2"/>
              <a:buChar char="q"/>
            </a:pPr>
            <a:r>
              <a:rPr lang="th-TH" dirty="0" smtClean="0">
                <a:latin typeface="Cordia New" pitchFamily="34" charset="-34"/>
              </a:rPr>
              <a:t>ผู้ดำเนินการ ผู้ขออนุญาตต้องเสนอเอกสาร แผนผัง แผนที่ หรือรูปประกอบการตรวจสอบความถูกต้องครบถ้วนของเอกสาร และสถิติข้อมูลที่ใช้ประกอบการดำเนินงานของเจ้าหน้าที่สำนักงานนโยบายและแผนทรัพยากรธรรมชาติและสิ่งแวดล้อมหรือหน่วยงานของรัฐที่ได้รับมอบหมายจากคณะกรรมการสิ่งแวดล้อมแห่งชาติเกี่ยวกับการพิจารณารายงานการประเมินผลกระทบสิ่งแวดล้อมแต่ละโครงการ กิจการ หรือการดำเนินการนั้น ๆ โดยให้เป็นไปตามที่เลขาธิการสำนักงานนโยบายและแผนทรัพยากรธรรมชาติและสิ่งแวดล้อมประกาศ</a:t>
            </a:r>
            <a:r>
              <a:rPr lang="th-TH" dirty="0" smtClean="0">
                <a:latin typeface="Cordia New" pitchFamily="34" charset="-34"/>
              </a:rPr>
              <a:t>กำหนด</a:t>
            </a:r>
          </a:p>
          <a:p>
            <a:pPr marL="538163" indent="-363538"/>
            <a:r>
              <a:rPr lang="th-TH" dirty="0" smtClean="0">
                <a:latin typeface="Cordia New" pitchFamily="34" charset="-34"/>
              </a:rPr>
              <a:t>		การจัดส่งเอกสารไม่รวมถึงกรณีคณะกรรมการผู้ชำนาญการแต่ละคณะ มีมติให้ผู้ดำเนินการ ผู้ขออนุญาต หรือหน่วยงานของรัฐเจ้าของโครงการ กิจการ หรือการดำเนินการจัดส่งเพิ่มเติม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/>
              <a:pPr/>
              <a:t>18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th-TH" sz="44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cs typeface="Cordia New" panose="020B0304020202020204" pitchFamily="34" charset="-34"/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8F8989F-2956-4249-882E-432917B7B6BC}"/>
              </a:ext>
            </a:extLst>
          </p:cNvPr>
          <p:cNvSpPr txBox="1"/>
          <p:nvPr/>
        </p:nvSpPr>
        <p:spPr>
          <a:xfrm>
            <a:off x="207819" y="1022619"/>
            <a:ext cx="8742218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8163" indent="-363538">
              <a:buFont typeface="Wingdings" panose="05000000000000000000" pitchFamily="2" charset="2"/>
              <a:buChar char="q"/>
            </a:pPr>
            <a:r>
              <a:rPr lang="th-TH" dirty="0" smtClean="0">
                <a:latin typeface="Cordia New" pitchFamily="34" charset="-34"/>
              </a:rPr>
              <a:t>การเสนอรายงานผลกระทบสิ่งแวดล้อมเบื้องต้น หรือรายงานการประเมินผลกระทบสิ่งแวดล้อมตามข้อ 6 ให้เสนอในขั้นตอนตามที่ประกาศนี้</a:t>
            </a:r>
            <a:r>
              <a:rPr lang="th-TH" dirty="0" smtClean="0">
                <a:latin typeface="Cordia New" pitchFamily="34" charset="-34"/>
              </a:rPr>
              <a:t>กำหนด</a:t>
            </a:r>
          </a:p>
          <a:p>
            <a:pPr marL="538163" indent="-363538">
              <a:buFont typeface="Wingdings" panose="05000000000000000000" pitchFamily="2" charset="2"/>
              <a:buChar char="q"/>
            </a:pPr>
            <a:r>
              <a:rPr lang="th-TH" dirty="0" smtClean="0">
                <a:latin typeface="Cordia New" pitchFamily="34" charset="-34"/>
              </a:rPr>
              <a:t>การจัดทำรายงานผลกระทบสิ่งแวดล้อมเบื้องต้น หรือรายงานการประเมินผลกระทบสิ่งแวดล้อม จะต้องจัดทำหรือให้การรับรองโดยผู้ได้รับใบอนุญาตเป็นผู้จัดทำรายงานการประเมินผลกระทบสิ่งแวดล้อม ตามแนวทางการจัดทำรายงานการประเมินผลกระทบสิ่งแวดล้อมที่สำนักงานนโยบายและแผนทรัพยากรธรรมชาติและสิ่งแวดล้อมประกาศ</a:t>
            </a:r>
            <a:r>
              <a:rPr lang="th-TH" dirty="0" smtClean="0">
                <a:latin typeface="Cordia New" pitchFamily="34" charset="-34"/>
              </a:rPr>
              <a:t>กำหนด</a:t>
            </a:r>
          </a:p>
          <a:p>
            <a:pPr marL="538163" indent="-363538">
              <a:buFont typeface="Wingdings" panose="05000000000000000000" pitchFamily="2" charset="2"/>
              <a:buChar char="q"/>
            </a:pPr>
            <a:r>
              <a:rPr lang="th-TH" dirty="0" smtClean="0">
                <a:latin typeface="Cordia New" pitchFamily="34" charset="-34"/>
              </a:rPr>
              <a:t>กรณีประกาศกำหนดเขตพื้นที่และมาตรการคุ้มครองสิ่งแวดล้อมที่ออกตามความในมาตรา 45 แห่งพระราชบัญญัติส่งเสริมและรักษาคุณภาพสิ่งแวดล้อมแห่งชาติ พ.ศ. 2535 แห่งใดมิได้มีการประกาศกำหนดโครงการ กิจการ หรือการดำเนินการ ซึ่งต้องจัดทำรายงานการประเมินผลกระทบสิ่งแวดล้อมไว้เป็นการเฉพาะ ให้นำโครงการ กิจการ หรือการดำเนินการตามที่กำหนดไว้ในประกาศฉบับนี้ไปใช้บังคับในเขตพื้นที่ให้ใช้มาตรการคุ้มครองสิ่งแวดล้อมด้วย</a:t>
            </a:r>
            <a:endParaRPr lang="th-TH" dirty="0" smtClean="0">
              <a:latin typeface="Cordia New" pitchFamily="34" charset="-34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/>
              <a:pPr/>
              <a:t>19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th-TH" sz="44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cs typeface="Cordia New" panose="020B0304020202020204" pitchFamily="34" charset="-34"/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8F8989F-2956-4249-882E-432917B7B6BC}"/>
              </a:ext>
            </a:extLst>
          </p:cNvPr>
          <p:cNvSpPr txBox="1"/>
          <p:nvPr/>
        </p:nvSpPr>
        <p:spPr>
          <a:xfrm>
            <a:off x="207819" y="1022619"/>
            <a:ext cx="8742218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8163" indent="-363538">
              <a:buFont typeface="Wingdings" panose="05000000000000000000" pitchFamily="2" charset="2"/>
              <a:buChar char="q"/>
            </a:pPr>
            <a:r>
              <a:rPr lang="th-TH" dirty="0" smtClean="0">
                <a:latin typeface="Cordia New" pitchFamily="34" charset="-34"/>
              </a:rPr>
              <a:t>ผู้ดำเนินการ ผู้ขออนุญาต ซึ่งรับผิดชอบโครงการ กิจการ หรือการดำเนินการจัดส่งรายงานผลกระทบสิ่งแวดล้อมเบื้องต้นหรือรายงานการประเมินผลกระทบสิ่งแวดล้อม มายังสำนักงานนโยบายและแผนทรัพยากรธรรมชาติและสิ่งแวดล้อม หรือหน่วยงานของรัฐที่ได้รับมอบหมายจากคณะกรรมการ</a:t>
            </a:r>
            <a:r>
              <a:rPr lang="th-TH" dirty="0" smtClean="0">
                <a:latin typeface="Cordia New" pitchFamily="34" charset="-34"/>
              </a:rPr>
              <a:t>สิ่งแวดล้อมแห่งชาติ </a:t>
            </a:r>
            <a:r>
              <a:rPr lang="th-TH" dirty="0" smtClean="0">
                <a:latin typeface="Cordia New" pitchFamily="34" charset="-34"/>
              </a:rPr>
              <a:t>รวมทั้งนำเข้าข้อมูลเกี่ยวกับรายงานผลกระทบสิ่งแวดล้อมเบื้องต้นหรือรายงานการประเมินผลกระทบสิ่งแวดล้อมสู่ระบบอิเล็กทรอนิกส์ ตามที่สำนักงานนโยบายและแผนทรัพยากรธรรมชาติและสิ่งแวดล้อมประกาศกำหนดด้วย โดยให้ถือว่าสำนักงานนโยบายและแผน</a:t>
            </a:r>
            <a:r>
              <a:rPr lang="th-TH" dirty="0" smtClean="0">
                <a:latin typeface="Cordia New" pitchFamily="34" charset="-34"/>
              </a:rPr>
              <a:t>ทรัพยากรธรรมชาติ</a:t>
            </a:r>
            <a:r>
              <a:rPr lang="th-TH" dirty="0" smtClean="0">
                <a:latin typeface="Cordia New" pitchFamily="34" charset="-34"/>
              </a:rPr>
              <a:t>และสิ่งแวดล้อม หรือหน่วยงานของรัฐที่ได้รับมอบหมายจากคณะกรรมการสิ่งแวดล้อมแห่งชาติได้รับรายงานไว้ถูกต้องครบถ้วนสมบูรณ์ นับแต่วันประทับรับเอกสาร</a:t>
            </a:r>
            <a:endParaRPr lang="th-TH" dirty="0" smtClean="0">
              <a:latin typeface="Cordia New" pitchFamily="34" charset="-34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/>
              <a:pPr/>
              <a:t>2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th-TH" sz="44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cs typeface="Cordia New" panose="020B0304020202020204" pitchFamily="34" charset="-34"/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8F8989F-2956-4249-882E-432917B7B6BC}"/>
              </a:ext>
            </a:extLst>
          </p:cNvPr>
          <p:cNvSpPr txBox="1"/>
          <p:nvPr/>
        </p:nvSpPr>
        <p:spPr>
          <a:xfrm>
            <a:off x="207819" y="1022619"/>
            <a:ext cx="8742218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8163" indent="-363538">
              <a:buFont typeface="Wingdings" panose="05000000000000000000" pitchFamily="2" charset="2"/>
              <a:buChar char="q"/>
            </a:pPr>
            <a:r>
              <a:rPr lang="th-TH" dirty="0" smtClean="0">
                <a:latin typeface="Cordia New" pitchFamily="34" charset="-34"/>
              </a:rPr>
              <a:t>ประกาศนี้ให้ใช้บังคับนับแต่วันถัดจากวันประกาศในราชกิจจา</a:t>
            </a:r>
            <a:r>
              <a:rPr lang="th-TH" dirty="0" err="1" smtClean="0">
                <a:latin typeface="Cordia New" pitchFamily="34" charset="-34"/>
              </a:rPr>
              <a:t>นุเบกษา</a:t>
            </a:r>
            <a:r>
              <a:rPr lang="th-TH" dirty="0" smtClean="0">
                <a:latin typeface="Cordia New" pitchFamily="34" charset="-34"/>
              </a:rPr>
              <a:t>เป็นต้น</a:t>
            </a:r>
            <a:r>
              <a:rPr lang="th-TH" dirty="0" smtClean="0">
                <a:latin typeface="Cordia New" pitchFamily="34" charset="-34"/>
              </a:rPr>
              <a:t>ไป</a:t>
            </a:r>
          </a:p>
          <a:p>
            <a:pPr marL="538163" indent="-363538">
              <a:buFont typeface="Wingdings" panose="05000000000000000000" pitchFamily="2" charset="2"/>
              <a:buChar char="q"/>
            </a:pPr>
            <a:r>
              <a:rPr lang="th-TH" dirty="0" smtClean="0">
                <a:solidFill>
                  <a:srgbClr val="FF0000"/>
                </a:solidFill>
                <a:latin typeface="Cordia New" pitchFamily="34" charset="-34"/>
              </a:rPr>
              <a:t>ยกเลิก</a:t>
            </a:r>
          </a:p>
          <a:p>
            <a:pPr marL="538163" indent="-363538"/>
            <a:r>
              <a:rPr lang="th-TH" dirty="0" smtClean="0">
                <a:solidFill>
                  <a:srgbClr val="FF0000"/>
                </a:solidFill>
                <a:latin typeface="Cordia New" pitchFamily="34" charset="-34"/>
              </a:rPr>
              <a:t>		(</a:t>
            </a:r>
            <a:r>
              <a:rPr lang="th-TH" dirty="0" smtClean="0">
                <a:solidFill>
                  <a:srgbClr val="FF0000"/>
                </a:solidFill>
                <a:latin typeface="Cordia New" pitchFamily="34" charset="-34"/>
              </a:rPr>
              <a:t>1) ประกาศกระทรวงทรัพยากรธรรมชาติและสิ่งแวดล้อม เรื่อง กำหนดโครงการ กิจการ หรือการดำเนินการ ซึ่งต้องจัดทำรายงานการประเมินผลกระทบสิ่งแวดล้อม และหลักเกณฑ์ วิธีการ และเงื่อนไขในการจัดทำรายงานการประเมินผลกระทบสิ่งแวดล้อม ลงวันที่ 19 พฤศจิกายน พ.ศ. 2561</a:t>
            </a:r>
          </a:p>
          <a:p>
            <a:pPr marL="538163" indent="-363538"/>
            <a:r>
              <a:rPr lang="th-TH" dirty="0" smtClean="0">
                <a:solidFill>
                  <a:srgbClr val="FF0000"/>
                </a:solidFill>
                <a:latin typeface="Cordia New" pitchFamily="34" charset="-34"/>
              </a:rPr>
              <a:t>		(</a:t>
            </a:r>
            <a:r>
              <a:rPr lang="th-TH" dirty="0" smtClean="0">
                <a:solidFill>
                  <a:srgbClr val="FF0000"/>
                </a:solidFill>
                <a:latin typeface="Cordia New" pitchFamily="34" charset="-34"/>
              </a:rPr>
              <a:t>2) ประกาศกระทรวงทรัพยากรธรรมชาติและสิ่งแวดล้อม เรื่อง กำหนดโครงการ กิจการ หรือการดำเนินการ ซึ่งต้องจัดทำรายงานการประเมินผลกระทบสิ่งแวดล้อม และหลักเกณฑ์ วิธีการ และเงื่อนไขในการจัดทำรายงานการประเมินผลกระทบสิ่งแวดล้อม (ฉบับที่ 2) พ.ศ. 2562 ลงวันที่ 28 พฤศจิกายน พ.ศ. 2562</a:t>
            </a:r>
            <a:endParaRPr lang="th-TH" dirty="0" smtClean="0">
              <a:solidFill>
                <a:srgbClr val="FF0000"/>
              </a:solidFill>
              <a:latin typeface="Cordia New" pitchFamily="34" charset="-34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/>
              <a:pPr/>
              <a:t>20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th-TH" sz="44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cs typeface="Cordia New" panose="020B0304020202020204" pitchFamily="34" charset="-34"/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8F8989F-2956-4249-882E-432917B7B6BC}"/>
              </a:ext>
            </a:extLst>
          </p:cNvPr>
          <p:cNvSpPr txBox="1"/>
          <p:nvPr/>
        </p:nvSpPr>
        <p:spPr>
          <a:xfrm>
            <a:off x="207819" y="1022619"/>
            <a:ext cx="8742218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8163" indent="-363538"/>
            <a:r>
              <a:rPr lang="th-TH" b="1" dirty="0" smtClean="0">
                <a:latin typeface="Cordia New" pitchFamily="34" charset="-34"/>
              </a:rPr>
              <a:t>หมวด 3 </a:t>
            </a:r>
            <a:r>
              <a:rPr lang="th-TH" dirty="0" smtClean="0">
                <a:latin typeface="Cordia New" pitchFamily="34" charset="-34"/>
              </a:rPr>
              <a:t>บทเฉพาะกาล</a:t>
            </a:r>
          </a:p>
          <a:p>
            <a:pPr marL="538163" indent="-363538">
              <a:buFont typeface="Wingdings" panose="05000000000000000000" pitchFamily="2" charset="2"/>
              <a:buChar char="q"/>
            </a:pPr>
            <a:r>
              <a:rPr lang="th-TH" dirty="0" smtClean="0">
                <a:latin typeface="Cordia New" pitchFamily="34" charset="-34"/>
              </a:rPr>
              <a:t>รายงาน</a:t>
            </a:r>
            <a:r>
              <a:rPr lang="th-TH" dirty="0" smtClean="0">
                <a:latin typeface="Cordia New" pitchFamily="34" charset="-34"/>
              </a:rPr>
              <a:t>การประเมินผลกระทบสิ่งแวดล้อมที่ได้ยื่นไว้ก่อนประกาศฉบับนี้จะมีผลใช้บังคับ และยังอยู่ระหว่างการพิจารณาให้ดำเนินการพิจารณาต่อไปจนกว่าคณะกรรมการผู้ชำนาญการจะมีมติอย่างใดอย่างหนึ่งที่ทำให้กระบวนการพิจารณาสิ้นสุดลง หรือกระบวนการพิจารณาสิ้นสุดลงโดยผลของ</a:t>
            </a:r>
            <a:r>
              <a:rPr lang="th-TH" dirty="0" smtClean="0">
                <a:latin typeface="Cordia New" pitchFamily="34" charset="-34"/>
              </a:rPr>
              <a:t>กฎหมาย</a:t>
            </a:r>
          </a:p>
          <a:p>
            <a:pPr marL="538163" indent="-363538">
              <a:buFont typeface="Wingdings" panose="05000000000000000000" pitchFamily="2" charset="2"/>
              <a:buChar char="q"/>
            </a:pPr>
            <a:r>
              <a:rPr lang="th-TH" dirty="0" smtClean="0">
                <a:latin typeface="Cordia New" pitchFamily="34" charset="-34"/>
              </a:rPr>
              <a:t>ประกาศฉบับนี้มิให้ใช้บังคับกับโครงการ กิจการ หรือการดำเนินการ ตามเอกสารท้ายประกาศ 4 ลำดับที่ 25.3 ที่ได้รับจัดสรรงบประมาณรายจ่ายประจำปีงบประมาณ พ.ศ. 2567 โดยผ่านการพิจารณาตามขั้นตอนการกลั่นกรองโครงการซึ่งได้รับความเห็นชอบตามกฎหมายว่าด้วยการส่งเสริมการบริหารจัดการทรัพยากรทางทะเลและชายฝั่ง และกรมทรัพยากรทางทะเลและชายฝั่งได้เสนอขอรับจัดสรรงบประมาณรายจ่ายประจำปีงบประมาณ พ.ศ. 2567 ต่อสำนักงบประมาณแล้วก่อนที่ประกาศมีผลใช้บังคับ</a:t>
            </a:r>
            <a:endParaRPr lang="th-TH" dirty="0" smtClean="0">
              <a:latin typeface="Cordia New" pitchFamily="34" charset="-34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/>
              <a:pPr/>
              <a:t>21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th-TH" sz="44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cs typeface="Cordia New" panose="020B0304020202020204" pitchFamily="34" charset="-34"/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8F8989F-2956-4249-882E-432917B7B6BC}"/>
              </a:ext>
            </a:extLst>
          </p:cNvPr>
          <p:cNvSpPr txBox="1"/>
          <p:nvPr/>
        </p:nvSpPr>
        <p:spPr>
          <a:xfrm>
            <a:off x="207819" y="1022619"/>
            <a:ext cx="8742218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8163" indent="-363538">
              <a:buFont typeface="Wingdings" panose="05000000000000000000" pitchFamily="2" charset="2"/>
              <a:buChar char="q"/>
            </a:pPr>
            <a:r>
              <a:rPr lang="th-TH" dirty="0" smtClean="0">
                <a:latin typeface="Cordia New" pitchFamily="34" charset="-34"/>
              </a:rPr>
              <a:t>ให้</a:t>
            </a:r>
            <a:r>
              <a:rPr lang="th-TH" dirty="0" smtClean="0">
                <a:latin typeface="Cordia New" pitchFamily="34" charset="-34"/>
              </a:rPr>
              <a:t>ประกาศดังต่อไปนี้ มีผลใช้บังคับต่อไปจนกว่าจะมีประกาศฉบับใหม่</a:t>
            </a:r>
          </a:p>
          <a:p>
            <a:pPr marL="538163" indent="-363538"/>
            <a:r>
              <a:rPr lang="th-TH" dirty="0" smtClean="0">
                <a:latin typeface="Cordia New" pitchFamily="34" charset="-34"/>
              </a:rPr>
              <a:t>		(</a:t>
            </a:r>
            <a:r>
              <a:rPr lang="th-TH" dirty="0" smtClean="0">
                <a:latin typeface="Cordia New" pitchFamily="34" charset="-34"/>
              </a:rPr>
              <a:t>1) ประกาศสำนักงานนโยบายและแผนทรัพยากรธรรมชาติและสิ่งแวดล้อม เรื่อง แนวทางการมีส่วนร่วมของประชาชนในกระบวนการจัดทำรายงานการประเมินผลกระทบสิ่งแวดล้อม </a:t>
            </a:r>
          </a:p>
          <a:p>
            <a:pPr marL="538163" indent="-363538"/>
            <a:r>
              <a:rPr lang="th-TH" dirty="0" smtClean="0">
                <a:latin typeface="Cordia New" pitchFamily="34" charset="-34"/>
              </a:rPr>
              <a:t>		(</a:t>
            </a:r>
            <a:r>
              <a:rPr lang="th-TH" dirty="0" smtClean="0">
                <a:latin typeface="Cordia New" pitchFamily="34" charset="-34"/>
              </a:rPr>
              <a:t>2) ประกาศสำนักงานนโยบายและแผน</a:t>
            </a:r>
            <a:r>
              <a:rPr lang="th-TH" dirty="0" smtClean="0">
                <a:latin typeface="Cordia New" pitchFamily="34" charset="-34"/>
              </a:rPr>
              <a:t>ทรัพยากรธรรมชาติ</a:t>
            </a:r>
            <a:r>
              <a:rPr lang="th-TH" dirty="0" smtClean="0">
                <a:latin typeface="Cordia New" pitchFamily="34" charset="-34"/>
              </a:rPr>
              <a:t>และสิ่งแวดล้อม เรื่อง แนวทางการจัดส่งรายงานการประเมินผลกระทบสิ่งแวดล้อม </a:t>
            </a:r>
          </a:p>
          <a:p>
            <a:pPr marL="538163" indent="-363538"/>
            <a:r>
              <a:rPr lang="th-TH" dirty="0" smtClean="0">
                <a:latin typeface="Cordia New" pitchFamily="34" charset="-34"/>
              </a:rPr>
              <a:t>		(</a:t>
            </a:r>
            <a:r>
              <a:rPr lang="th-TH" dirty="0" smtClean="0">
                <a:latin typeface="Cordia New" pitchFamily="34" charset="-34"/>
              </a:rPr>
              <a:t>3) ประกาศสำนักงานนโยบายและแผน</a:t>
            </a:r>
            <a:r>
              <a:rPr lang="th-TH" dirty="0" smtClean="0">
                <a:latin typeface="Cordia New" pitchFamily="34" charset="-34"/>
              </a:rPr>
              <a:t>ทรัพยากรธรรมชาติ</a:t>
            </a:r>
            <a:r>
              <a:rPr lang="th-TH" dirty="0" smtClean="0">
                <a:latin typeface="Cordia New" pitchFamily="34" charset="-34"/>
              </a:rPr>
              <a:t>และสิ่งแวดล้อม เรื่อง แนวทางการประเมินผลกระทบสิ่งแวดล้อมด้านสุขภาพ </a:t>
            </a:r>
          </a:p>
          <a:p>
            <a:pPr marL="538163" indent="-363538"/>
            <a:r>
              <a:rPr lang="th-TH" dirty="0" smtClean="0">
                <a:latin typeface="Cordia New" pitchFamily="34" charset="-34"/>
              </a:rPr>
              <a:t>		(</a:t>
            </a:r>
            <a:r>
              <a:rPr lang="th-TH" dirty="0" smtClean="0">
                <a:latin typeface="Cordia New" pitchFamily="34" charset="-34"/>
              </a:rPr>
              <a:t>4) ประกาศสำนักงานนโยบายและแผน</a:t>
            </a:r>
            <a:r>
              <a:rPr lang="th-TH" dirty="0" smtClean="0">
                <a:latin typeface="Cordia New" pitchFamily="34" charset="-34"/>
              </a:rPr>
              <a:t>ทรัพยากรธรรมชาติ</a:t>
            </a:r>
            <a:r>
              <a:rPr lang="th-TH" dirty="0" smtClean="0">
                <a:latin typeface="Cordia New" pitchFamily="34" charset="-34"/>
              </a:rPr>
              <a:t>และสิ่งแวดล้อม เรื่อง แนวทางการจัดทำรายงานการประเมินผลกระทบสิ่งแวดล้อม</a:t>
            </a:r>
            <a:endParaRPr lang="th-TH" dirty="0" smtClean="0">
              <a:latin typeface="Cordia New" pitchFamily="34" charset="-34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 bwMode="auto">
          <a:xfrm>
            <a:off x="5943600" y="6477000"/>
            <a:ext cx="2819400" cy="33655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B34E2E2D-C333-41FA-A5C9-7EFD11A186BE}" type="slidenum">
              <a:rPr lang="en-US" altLang="en-US" sz="10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22</a:t>
            </a:fld>
            <a:endParaRPr lang="en-US" altLang="en-US" sz="1000" b="0" dirty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755652" y="1700213"/>
            <a:ext cx="7561263" cy="4011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290" tIns="43144" rIns="86290" bIns="43144">
            <a:spAutoFit/>
          </a:bodyPr>
          <a:lstStyle>
            <a:lvl1pPr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th-TH" altLang="en-US" sz="3400" dirty="0">
                <a:solidFill>
                  <a:srgbClr val="FF0000"/>
                </a:solidFill>
              </a:rPr>
              <a:t>ติดต่อเรา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th-TH" altLang="en-US" sz="3400" dirty="0">
                <a:solidFill>
                  <a:srgbClr val="00B050"/>
                </a:solidFill>
              </a:rPr>
              <a:t>บริษัท เอไอ</a:t>
            </a:r>
            <a:r>
              <a:rPr lang="th-TH" altLang="en-US" sz="3400" dirty="0" err="1">
                <a:solidFill>
                  <a:srgbClr val="00B050"/>
                </a:solidFill>
              </a:rPr>
              <a:t>เอ็ม</a:t>
            </a:r>
            <a:r>
              <a:rPr lang="th-TH" altLang="en-US" sz="3400" dirty="0">
                <a:solidFill>
                  <a:srgbClr val="00B050"/>
                </a:solidFill>
              </a:rPr>
              <a:t> </a:t>
            </a:r>
            <a:r>
              <a:rPr lang="th-TH" altLang="en-US" sz="3400" dirty="0" err="1">
                <a:solidFill>
                  <a:srgbClr val="00B050"/>
                </a:solidFill>
              </a:rPr>
              <a:t>คอนซัลแตนท์</a:t>
            </a:r>
            <a:r>
              <a:rPr lang="th-TH" altLang="en-US" sz="3400" dirty="0">
                <a:solidFill>
                  <a:srgbClr val="00B050"/>
                </a:solidFill>
              </a:rPr>
              <a:t> จำกัด</a:t>
            </a:r>
            <a:endParaRPr lang="en-US" altLang="en-US" sz="3400" dirty="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en-US" sz="3400" dirty="0">
                <a:solidFill>
                  <a:srgbClr val="00B050"/>
                </a:solidFill>
              </a:rPr>
              <a:t>324/11 </a:t>
            </a:r>
            <a:r>
              <a:rPr lang="th-TH" altLang="en-US" sz="3400" dirty="0">
                <a:solidFill>
                  <a:srgbClr val="00B050"/>
                </a:solidFill>
              </a:rPr>
              <a:t>ถนนมาเจริญ แขวงหนองค้างพลู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th-TH" altLang="en-US" sz="3400" dirty="0">
                <a:solidFill>
                  <a:srgbClr val="00B050"/>
                </a:solidFill>
              </a:rPr>
              <a:t>เขตหนองแขม กทม. 10160 </a:t>
            </a:r>
            <a:r>
              <a:rPr lang="en-US" altLang="en-US" sz="3400" dirty="0">
                <a:solidFill>
                  <a:srgbClr val="00B050"/>
                </a:solidFill>
              </a:rPr>
              <a:t> 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en-US" sz="3400" dirty="0">
                <a:solidFill>
                  <a:srgbClr val="00B050"/>
                </a:solidFill>
              </a:rPr>
              <a:t>Tel</a:t>
            </a:r>
            <a:r>
              <a:rPr lang="th-TH" altLang="en-US" sz="3400" dirty="0">
                <a:solidFill>
                  <a:srgbClr val="00B050"/>
                </a:solidFill>
              </a:rPr>
              <a:t>. 02-</a:t>
            </a:r>
            <a:r>
              <a:rPr lang="en-US" altLang="en-US" sz="3400" dirty="0">
                <a:solidFill>
                  <a:srgbClr val="00B050"/>
                </a:solidFill>
              </a:rPr>
              <a:t>489-2500-1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en-US" sz="3400" dirty="0">
                <a:solidFill>
                  <a:srgbClr val="00B050"/>
                </a:solidFill>
                <a:hlinkClick r:id="rId2"/>
              </a:rPr>
              <a:t>www.aimconsultant.com</a:t>
            </a:r>
            <a:r>
              <a:rPr lang="th-TH" altLang="en-US" sz="3400" dirty="0">
                <a:solidFill>
                  <a:srgbClr val="00B050"/>
                </a:solidFill>
              </a:rPr>
              <a:t>  </a:t>
            </a:r>
            <a:endParaRPr lang="en-US" altLang="en-US" sz="3400" dirty="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en-US" sz="3400" dirty="0">
                <a:solidFill>
                  <a:srgbClr val="FF0000"/>
                </a:solidFill>
              </a:rPr>
              <a:t>Email: </a:t>
            </a:r>
            <a:r>
              <a:rPr lang="en-US" altLang="en-US" sz="3400" u="sng" dirty="0">
                <a:solidFill>
                  <a:srgbClr val="FF0000"/>
                </a:solidFill>
              </a:rPr>
              <a:t>marketing@aimconsultant.com</a:t>
            </a:r>
            <a:endParaRPr lang="th-TH" altLang="en-US" sz="34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6242571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/>
              <a:pPr/>
              <a:t>3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th-TH" sz="44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cs typeface="Cordia New" panose="020B0304020202020204" pitchFamily="34" charset="-34"/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8F8989F-2956-4249-882E-432917B7B6BC}"/>
              </a:ext>
            </a:extLst>
          </p:cNvPr>
          <p:cNvSpPr txBox="1"/>
          <p:nvPr/>
        </p:nvSpPr>
        <p:spPr>
          <a:xfrm>
            <a:off x="207819" y="1022619"/>
            <a:ext cx="8742218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8163" indent="-363538">
              <a:buFont typeface="Wingdings" panose="05000000000000000000" pitchFamily="2" charset="2"/>
              <a:buChar char="q"/>
            </a:pPr>
            <a:r>
              <a:rPr lang="th-TH" dirty="0" smtClean="0">
                <a:solidFill>
                  <a:srgbClr val="FF0000"/>
                </a:solidFill>
                <a:latin typeface="Cordia New" pitchFamily="34" charset="-34"/>
              </a:rPr>
              <a:t>ยกเลิก</a:t>
            </a:r>
            <a:endParaRPr lang="th-TH" dirty="0" smtClean="0">
              <a:solidFill>
                <a:srgbClr val="FF0000"/>
              </a:solidFill>
              <a:latin typeface="Cordia New" pitchFamily="34" charset="-34"/>
            </a:endParaRPr>
          </a:p>
          <a:p>
            <a:pPr marL="538163" indent="-363538"/>
            <a:r>
              <a:rPr lang="th-TH" dirty="0" smtClean="0">
                <a:solidFill>
                  <a:srgbClr val="FF0000"/>
                </a:solidFill>
                <a:latin typeface="Cordia New" pitchFamily="34" charset="-34"/>
              </a:rPr>
              <a:t>	</a:t>
            </a:r>
            <a:r>
              <a:rPr lang="th-TH" dirty="0" smtClean="0">
                <a:solidFill>
                  <a:srgbClr val="FF0000"/>
                </a:solidFill>
                <a:latin typeface="Cordia New" pitchFamily="34" charset="-34"/>
              </a:rPr>
              <a:t>	(3) ประกาศกระทรวงทรัพยากรธรรมชาติและสิ่งแวดล้อม เรื่อง กำหนดโครงการ กิจการ หรือการดำเนินการ ซึ่งต้องจัดทำรายงานการประเมินผลกระทบสิ่งแวดล้อม และหลักเกณฑ์ วิธีการ และเงื่อนไขในการจัดทำรายงานการประเมินผลกระทบสิ่งแวดล้อม (ฉบับที่ 3) พ.ศ. 2564 ลงวันที่ 18 มกราคม พ.ศ. 2564</a:t>
            </a:r>
          </a:p>
          <a:p>
            <a:pPr marL="538163" indent="-363538"/>
            <a:r>
              <a:rPr lang="th-TH" dirty="0" smtClean="0">
                <a:solidFill>
                  <a:srgbClr val="FF0000"/>
                </a:solidFill>
                <a:latin typeface="Cordia New" pitchFamily="34" charset="-34"/>
              </a:rPr>
              <a:t>		(</a:t>
            </a:r>
            <a:r>
              <a:rPr lang="th-TH" dirty="0" smtClean="0">
                <a:solidFill>
                  <a:srgbClr val="FF0000"/>
                </a:solidFill>
                <a:latin typeface="Cordia New" pitchFamily="34" charset="-34"/>
              </a:rPr>
              <a:t>4) ประกาศกระทรวงทรัพยากรธรรมชาติและสิ่งแวดล้อม เรื่อง กำหนดโครงการ กิจการ หรือการดำเนินการ ซึ่งต้องจัดทำรายงานการประเมินผลกระทบสิ่งแวดล้อม และหลักเกณฑ์ วิธีการ และเงื่อนไขในการจัดทำรายงานการประเมินผลกระทบสิ่งแวดล้อม (ฉบับที่ 4) พ.ศ. 2564 ลงวันที่ 28 มิถุนายน พ.ศ. </a:t>
            </a:r>
            <a:r>
              <a:rPr lang="th-TH" dirty="0" smtClean="0">
                <a:solidFill>
                  <a:srgbClr val="FF0000"/>
                </a:solidFill>
                <a:latin typeface="Cordia New" pitchFamily="34" charset="-34"/>
              </a:rPr>
              <a:t>2564</a:t>
            </a:r>
          </a:p>
          <a:p>
            <a:pPr marL="538163" indent="-363538"/>
            <a:r>
              <a:rPr lang="th-TH" dirty="0" smtClean="0">
                <a:solidFill>
                  <a:srgbClr val="FF0000"/>
                </a:solidFill>
                <a:latin typeface="Cordia New" pitchFamily="34" charset="-34"/>
              </a:rPr>
              <a:t>	</a:t>
            </a:r>
            <a:r>
              <a:rPr lang="th-TH" dirty="0" smtClean="0">
                <a:solidFill>
                  <a:srgbClr val="FF0000"/>
                </a:solidFill>
                <a:latin typeface="Cordia New" pitchFamily="34" charset="-34"/>
              </a:rPr>
              <a:t>	</a:t>
            </a:r>
            <a:endParaRPr lang="th-TH" dirty="0" smtClean="0">
              <a:solidFill>
                <a:srgbClr val="FF0000"/>
              </a:solidFill>
              <a:latin typeface="Cordia New" pitchFamily="34" charset="-34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/>
              <a:pPr/>
              <a:t>4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th-TH" sz="44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cs typeface="Cordia New" panose="020B0304020202020204" pitchFamily="34" charset="-34"/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8F8989F-2956-4249-882E-432917B7B6BC}"/>
              </a:ext>
            </a:extLst>
          </p:cNvPr>
          <p:cNvSpPr txBox="1"/>
          <p:nvPr/>
        </p:nvSpPr>
        <p:spPr>
          <a:xfrm>
            <a:off x="207819" y="1022619"/>
            <a:ext cx="8742218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8163" indent="-363538">
              <a:buFont typeface="Wingdings" panose="05000000000000000000" pitchFamily="2" charset="2"/>
              <a:buChar char="q"/>
            </a:pPr>
            <a:r>
              <a:rPr lang="th-TH" dirty="0" smtClean="0">
                <a:solidFill>
                  <a:srgbClr val="FF0000"/>
                </a:solidFill>
                <a:latin typeface="Cordia New" pitchFamily="34" charset="-34"/>
              </a:rPr>
              <a:t>ยกเลิก</a:t>
            </a:r>
            <a:endParaRPr lang="th-TH" dirty="0" smtClean="0">
              <a:solidFill>
                <a:srgbClr val="FF0000"/>
              </a:solidFill>
              <a:latin typeface="Cordia New" pitchFamily="34" charset="-34"/>
            </a:endParaRPr>
          </a:p>
          <a:p>
            <a:pPr marL="538163" indent="-363538"/>
            <a:r>
              <a:rPr lang="th-TH" dirty="0" smtClean="0">
                <a:solidFill>
                  <a:srgbClr val="FF0000"/>
                </a:solidFill>
                <a:latin typeface="Cordia New" pitchFamily="34" charset="-34"/>
              </a:rPr>
              <a:t>	</a:t>
            </a:r>
            <a:r>
              <a:rPr lang="th-TH" dirty="0" smtClean="0">
                <a:solidFill>
                  <a:srgbClr val="FF0000"/>
                </a:solidFill>
                <a:latin typeface="Cordia New" pitchFamily="34" charset="-34"/>
              </a:rPr>
              <a:t>	(5) ประกาศกระทรวงทรัพยากรธรรมชาติและสิ่งแวดล้อม เรื่อง กำหนดโครงการ กิจการ หรือการดำเนินการ ซึ่งต้องจัดทำรายงานการประเมินผลกระทบสิ่งแวดล้อม และหลักเกณฑ์ วิธีการ และเงื่อนไขในการจัดทำรายงานการประเมินผลกระทบสิ่งแวดล้อม (ฉบับที่ 5) พ.ศ. 2565 ลงวันที่ 23 กุมภาพันธ์ พ.ศ. 2565</a:t>
            </a:r>
          </a:p>
          <a:p>
            <a:pPr marL="538163" indent="-363538"/>
            <a:r>
              <a:rPr lang="th-TH" dirty="0" smtClean="0">
                <a:solidFill>
                  <a:srgbClr val="FF0000"/>
                </a:solidFill>
                <a:latin typeface="Cordia New" pitchFamily="34" charset="-34"/>
              </a:rPr>
              <a:t>		(</a:t>
            </a:r>
            <a:r>
              <a:rPr lang="th-TH" dirty="0" smtClean="0">
                <a:solidFill>
                  <a:srgbClr val="FF0000"/>
                </a:solidFill>
                <a:latin typeface="Cordia New" pitchFamily="34" charset="-34"/>
              </a:rPr>
              <a:t>6) ประกาศกระทรวงทรัพยากรธรรมชาติและสิ่งแวดล้อม เรื่อง กำหนดโครงการ กิจการ หรือการดำเนินการ ซึ่งต้องจัดทำรายงานการประเมินผลกระทบสิ่งแวดล้อม และหลักเกณฑ์ วิธีการ และเงื่อนไขในการจัดทำรายงานการประเมินผลกระทบสิ่งแวดล้อม (ฉบับที่ 6) พ.ศ. 2565 ลงวันที่ 30 กันยายน พ.ศ. 2565</a:t>
            </a:r>
            <a:r>
              <a:rPr lang="th-TH" dirty="0" smtClean="0">
                <a:solidFill>
                  <a:srgbClr val="FF0000"/>
                </a:solidFill>
                <a:latin typeface="Cordia New" pitchFamily="34" charset="-34"/>
              </a:rPr>
              <a:t>	</a:t>
            </a:r>
            <a:r>
              <a:rPr lang="th-TH" dirty="0" smtClean="0">
                <a:solidFill>
                  <a:srgbClr val="FF0000"/>
                </a:solidFill>
                <a:latin typeface="Cordia New" pitchFamily="34" charset="-34"/>
              </a:rPr>
              <a:t>	</a:t>
            </a:r>
            <a:endParaRPr lang="th-TH" dirty="0" smtClean="0">
              <a:solidFill>
                <a:srgbClr val="FF0000"/>
              </a:solidFill>
              <a:latin typeface="Cordia New" pitchFamily="34" charset="-34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/>
              <a:pPr/>
              <a:t>5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th-TH" sz="44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cs typeface="Cordia New" panose="020B0304020202020204" pitchFamily="34" charset="-34"/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8F8989F-2956-4249-882E-432917B7B6BC}"/>
              </a:ext>
            </a:extLst>
          </p:cNvPr>
          <p:cNvSpPr txBox="1"/>
          <p:nvPr/>
        </p:nvSpPr>
        <p:spPr>
          <a:xfrm>
            <a:off x="207819" y="1022619"/>
            <a:ext cx="8742218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8163" indent="-363538">
              <a:buFont typeface="Wingdings" panose="05000000000000000000" pitchFamily="2" charset="2"/>
              <a:buChar char="q"/>
            </a:pPr>
            <a:r>
              <a:rPr lang="th-TH" dirty="0" smtClean="0">
                <a:solidFill>
                  <a:srgbClr val="FF0000"/>
                </a:solidFill>
                <a:latin typeface="Cordia New" pitchFamily="34" charset="-34"/>
              </a:rPr>
              <a:t>ยกเลิก</a:t>
            </a:r>
            <a:endParaRPr lang="th-TH" dirty="0" smtClean="0">
              <a:solidFill>
                <a:srgbClr val="FF0000"/>
              </a:solidFill>
              <a:latin typeface="Cordia New" pitchFamily="34" charset="-34"/>
            </a:endParaRPr>
          </a:p>
          <a:p>
            <a:pPr marL="538163" indent="-363538"/>
            <a:r>
              <a:rPr lang="th-TH" dirty="0" smtClean="0">
                <a:solidFill>
                  <a:srgbClr val="FF0000"/>
                </a:solidFill>
                <a:latin typeface="Cordia New" pitchFamily="34" charset="-34"/>
              </a:rPr>
              <a:t>	</a:t>
            </a:r>
            <a:r>
              <a:rPr lang="th-TH" dirty="0" smtClean="0">
                <a:solidFill>
                  <a:srgbClr val="FF0000"/>
                </a:solidFill>
                <a:latin typeface="Cordia New" pitchFamily="34" charset="-34"/>
              </a:rPr>
              <a:t>	(7) ประกาศกระทรวงทรัพยากรธรรมชาติและสิ่งแวดล้อม เรื่อง กำหนดโครงการ กิจการ หรือการดำเนินการ ซึ่งต้องจัดทำรายงานการประเมินผลกระทบสิ่งแวดล้อม และหลักเกณฑ์ วิธีการ และเงื่อนไขในการจัดทำรายงานการประเมินผลกระทบสิ่งแวดล้อม (ฉบับที่ 7) พ.ศ. 2566 ลงวันที่ 18 เมษายน พ.ศ. </a:t>
            </a:r>
            <a:r>
              <a:rPr lang="th-TH" dirty="0" smtClean="0">
                <a:solidFill>
                  <a:srgbClr val="FF0000"/>
                </a:solidFill>
                <a:latin typeface="Cordia New" pitchFamily="34" charset="-34"/>
              </a:rPr>
              <a:t>2566</a:t>
            </a:r>
          </a:p>
          <a:p>
            <a:pPr marL="538163" indent="-363538"/>
            <a:endParaRPr lang="th-TH" dirty="0" smtClean="0">
              <a:solidFill>
                <a:srgbClr val="FF0000"/>
              </a:solidFill>
              <a:latin typeface="Cordia New" pitchFamily="34" charset="-34"/>
            </a:endParaRPr>
          </a:p>
          <a:p>
            <a:pPr marL="538163" indent="-363538"/>
            <a:r>
              <a:rPr lang="th-TH" b="1" dirty="0" smtClean="0">
                <a:latin typeface="Cordia New" pitchFamily="34" charset="-34"/>
              </a:rPr>
              <a:t>หมวด 1 </a:t>
            </a:r>
            <a:r>
              <a:rPr lang="th-TH" dirty="0" smtClean="0">
                <a:latin typeface="Cordia New" pitchFamily="34" charset="-34"/>
              </a:rPr>
              <a:t>โครงการ กิจการ หรือการดำเนินการซึ่งต้องจัดทำรายงานการประเมินผลกระทบสิ่งแวดล้อม</a:t>
            </a:r>
            <a:endParaRPr lang="th-TH" dirty="0" smtClean="0">
              <a:latin typeface="Cordia New" pitchFamily="34" charset="-34"/>
            </a:endParaRPr>
          </a:p>
          <a:p>
            <a:pPr marL="538163" indent="-363538">
              <a:buFont typeface="Wingdings" pitchFamily="2" charset="2"/>
              <a:buChar char="q"/>
            </a:pPr>
            <a:r>
              <a:rPr lang="th-TH" dirty="0" smtClean="0">
                <a:latin typeface="Cordia New" pitchFamily="34" charset="-34"/>
              </a:rPr>
              <a:t>โครงการ กิจการ หรือการดำเนินการใดของรัฐหรือที่รัฐจะอนุญาต ตามขนาดที่กำหนดไว้ในเอกสารท้ายประกาศ 3 และ 4 เป็นโครงการ กิจการ หรือการดำเนินการซึ่งผู้ดำเนินการหรือผู้ขออนุญาตต้องจัดทำรายงานผลกระทบสิ่งแวดล้อมเบื้องต้น หรือรายงานการประเมินผลกระทบสิ่งแวดล้อม แล้วแต่กรณี</a:t>
            </a:r>
            <a:r>
              <a:rPr lang="th-TH" dirty="0" smtClean="0">
                <a:latin typeface="Cordia New" pitchFamily="34" charset="-34"/>
              </a:rPr>
              <a:t>	</a:t>
            </a:r>
            <a:r>
              <a:rPr lang="th-TH" dirty="0" smtClean="0">
                <a:solidFill>
                  <a:srgbClr val="FF0000"/>
                </a:solidFill>
                <a:latin typeface="Cordia New" pitchFamily="34" charset="-34"/>
              </a:rPr>
              <a:t>	</a:t>
            </a:r>
            <a:endParaRPr lang="th-TH" dirty="0" smtClean="0">
              <a:solidFill>
                <a:srgbClr val="FF0000"/>
              </a:solidFill>
              <a:latin typeface="Cordia New" pitchFamily="34" charset="-34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/>
              <a:pPr/>
              <a:t>6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th-TH" sz="44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cs typeface="Cordia New" panose="020B0304020202020204" pitchFamily="34" charset="-34"/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8F8989F-2956-4249-882E-432917B7B6BC}"/>
              </a:ext>
            </a:extLst>
          </p:cNvPr>
          <p:cNvSpPr txBox="1"/>
          <p:nvPr/>
        </p:nvSpPr>
        <p:spPr>
          <a:xfrm>
            <a:off x="207819" y="1022619"/>
            <a:ext cx="8742218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8163" indent="-363538">
              <a:buFont typeface="Wingdings" panose="05000000000000000000" pitchFamily="2" charset="2"/>
              <a:buChar char="q"/>
            </a:pPr>
            <a:r>
              <a:rPr lang="th-TH" dirty="0" smtClean="0">
                <a:latin typeface="Cordia New" pitchFamily="34" charset="-34"/>
              </a:rPr>
              <a:t>โครงการ กิจการ หรือการดำเนินการใดของรัฐหรือที่รัฐจะอนุญาต แต่มีขนาดไม่ถึงตามที่กำหนดไว้ในข้อ 3 หากมีการขยายขนาดของโครงการ กิจการ หรือการดำเนินการดังกล่าวในภายหลังจนถึงเกณฑ์ที่กำหนดไว้ หรือกรณีโครงการ กิจการ หรือการดำเนินการใดที่เป็นการดำเนินการมาก่อนมีการประกาศกำหนดประเภทและขนาดให้ต้องจัดทำรายงานการประเมินผลกระทบสิ่งแวดล้อม หากมีการขยายขนาดของโครงการ กิจการ หรือการดำเนินการดังกล่าวในภายหลังจากที่ได้รับอนุญาตตามกฎหมาย ผู้ดำเนินการหรือผู้ขออนุญาตจะต้องจัดทำรายงานให้เป็นไปตามที่กำหนดไว้ในประกาศฉบับนี้</a:t>
            </a:r>
            <a:r>
              <a:rPr lang="th-TH" dirty="0" smtClean="0">
                <a:latin typeface="Cordia New" pitchFamily="34" charset="-34"/>
              </a:rPr>
              <a:t>ด้วย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/>
              <a:pPr/>
              <a:t>7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th-TH" sz="44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cs typeface="Cordia New" panose="020B0304020202020204" pitchFamily="34" charset="-34"/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8F8989F-2956-4249-882E-432917B7B6BC}"/>
              </a:ext>
            </a:extLst>
          </p:cNvPr>
          <p:cNvSpPr txBox="1"/>
          <p:nvPr/>
        </p:nvSpPr>
        <p:spPr>
          <a:xfrm>
            <a:off x="207819" y="1022619"/>
            <a:ext cx="8742218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8163" indent="-363538"/>
            <a:r>
              <a:rPr lang="th-TH" dirty="0" smtClean="0">
                <a:latin typeface="Cordia New" pitchFamily="34" charset="-34"/>
              </a:rPr>
              <a:t>		กรณีที่โครงการ กิจการ หรือการดำเนินการใดมีการจัดทำรายงานการประเมินผลกระทบสิ่งแวดล้อมตามประกาศที่ออกตามกฎหมายว่าด้วยการส่งเสริมและรักษาคุณภาพสิ่งแวดล้อมแห่งชาติไว้แล้วและไม่ว่ากรณีเจ้าหน้าที่ของรัฐซึ่งมีอำนาจอนุญาตได้นำมาตรการป้องกันและแก้ไขผลกระทบสิ่งแวดล้อม มาตรการติดตามตรวจสอบผลกระทบสิ่งแวดล้อม และการจัดส่งรายงานผลการปฏิบัติตามมาตรการดังกล่าวไปกำหนดเป็นเงื่อนไขในการสั่งอนุญาตหรือต่อใบอนุญาตตามกฎหมายในเรื่องนั้นหรือไม่ก็ตาม หากมีการเปลี่ยนแปลงรายละเอียดอย่างใดๆ หรือการขยายขนาดของโครงการ กิจการ หรือการดำเนินการให้แตกต่างไปจากที่กำหนดไว้ในรายงาน ผู้ดำเนินการหรือผู้ขออนุญาตจะต้องจัดทำข้อมูล หรือรายงานการแก้ไขเปลี่ยนแปลงรายละเอียด หรือจัดทำเป็นรายงานการประเมินผลกระทบสิ่งแวดล้อมฉบับใหม่ ให้สอดคล้องและเป็นไปตามเงื่อนไขการเปลี่ยนแปลงที่กำหนดไว้ในมาตรการด้านสิ่งแวดล้อมของโครงการ กิจการ หรือการดำเนินการนั้นๆ</a:t>
            </a:r>
            <a:endParaRPr lang="th-TH" dirty="0" smtClean="0">
              <a:latin typeface="Cordia New" pitchFamily="34" charset="-34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/>
              <a:pPr/>
              <a:t>8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th-TH" sz="44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cs typeface="Cordia New" panose="020B0304020202020204" pitchFamily="34" charset="-34"/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8F8989F-2956-4249-882E-432917B7B6BC}"/>
              </a:ext>
            </a:extLst>
          </p:cNvPr>
          <p:cNvSpPr txBox="1"/>
          <p:nvPr/>
        </p:nvSpPr>
        <p:spPr>
          <a:xfrm>
            <a:off x="207819" y="1022619"/>
            <a:ext cx="8742218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8163" indent="-363538">
              <a:buFont typeface="Wingdings" panose="05000000000000000000" pitchFamily="2" charset="2"/>
              <a:buChar char="q"/>
            </a:pPr>
            <a:r>
              <a:rPr lang="th-TH" dirty="0" smtClean="0">
                <a:latin typeface="Cordia New" pitchFamily="34" charset="-34"/>
              </a:rPr>
              <a:t>กรณีโครงการ กิจการ หรือการดำเนินการใดของรัฐหรือที่รัฐจะอนุญาต เป็นโครงการ กิจการ หรือการดำเนินการที่ต้องจัดทำรายงานการประเมินผลกระทบสิ่งแวดล้อมตามประกาศกระทรวงทรัพยากรธรรมชาติและสิ่งแวดล้อม เรื่อง กำหนดโครงการ กิจการ หรือการดำเนินการที่อาจมีผลกระทบต่อทรัพยากรธรรมชาติ คุณภาพสิ่งแวดล้อม สุขภาพ อนามัย คุณภาพชีวิตของประชาชนในชุมชนอย่างรุนแรง ซึ่งต้องจัดทำรายงานการประเมินผลกระทบสิ่งแวดล้อม และหลักเกณฑ์ วิธีการ และเงื่อนไขในการจัดทำรายงานการประเมินผลกระทบสิ่งแวดล้อม ผู้ดำเนินการหรือผู้ขออนุญาตต้องจัดทำรายงานการประเมินผลกระทบสิ่งแวดล้อมตามประกาศดังกล่าวแต่เพียงอย่าง</a:t>
            </a:r>
            <a:r>
              <a:rPr lang="th-TH" dirty="0" smtClean="0">
                <a:latin typeface="Cordia New" pitchFamily="34" charset="-34"/>
              </a:rPr>
              <a:t>เดียว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/>
              <a:pPr/>
              <a:t>9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th-TH" sz="44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cs typeface="Cordia New" panose="020B0304020202020204" pitchFamily="34" charset="-34"/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8F8989F-2956-4249-882E-432917B7B6BC}"/>
              </a:ext>
            </a:extLst>
          </p:cNvPr>
          <p:cNvSpPr txBox="1"/>
          <p:nvPr/>
        </p:nvSpPr>
        <p:spPr>
          <a:xfrm>
            <a:off x="207819" y="1022619"/>
            <a:ext cx="8742218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8163" indent="-363538"/>
            <a:r>
              <a:rPr lang="th-TH" b="1" dirty="0" smtClean="0">
                <a:latin typeface="Cordia New" pitchFamily="34" charset="-34"/>
              </a:rPr>
              <a:t>หมวด 2 </a:t>
            </a:r>
            <a:r>
              <a:rPr lang="th-TH" dirty="0" smtClean="0">
                <a:latin typeface="Cordia New" pitchFamily="34" charset="-34"/>
              </a:rPr>
              <a:t>หลักเกณฑ์ วิธีการ และเงื่อนไขในการจัดทำรายงานการประเมินผลกระทบสิ่งแวดล้อม</a:t>
            </a:r>
          </a:p>
          <a:p>
            <a:pPr marL="538163" indent="-363538">
              <a:buFont typeface="Wingdings" panose="05000000000000000000" pitchFamily="2" charset="2"/>
              <a:buChar char="q"/>
            </a:pPr>
            <a:r>
              <a:rPr lang="th-TH" dirty="0" smtClean="0">
                <a:latin typeface="Cordia New" pitchFamily="34" charset="-34"/>
              </a:rPr>
              <a:t>การ</a:t>
            </a:r>
            <a:r>
              <a:rPr lang="th-TH" dirty="0" smtClean="0">
                <a:latin typeface="Cordia New" pitchFamily="34" charset="-34"/>
              </a:rPr>
              <a:t>จัดทำรายงานการประเมินผลกระทบสิ่งแวดล้อมของโครงการ กิจการ หรือการดำเนินการซึ่งผู้ดำเนินการหรือผู้ขออนุญาตต้องจัดทำรายงานการประเมินผลกระทบสิ่งแวดล้อม ตามข้อ 3 ให้แบ่งออกเป็น</a:t>
            </a:r>
          </a:p>
          <a:p>
            <a:pPr marL="538163" indent="-363538"/>
            <a:r>
              <a:rPr lang="th-TH" dirty="0" smtClean="0">
                <a:latin typeface="Cordia New" pitchFamily="34" charset="-34"/>
              </a:rPr>
              <a:t>		(</a:t>
            </a:r>
            <a:r>
              <a:rPr lang="th-TH" dirty="0" smtClean="0">
                <a:latin typeface="Cordia New" pitchFamily="34" charset="-34"/>
              </a:rPr>
              <a:t>1) รายงานผลกระทบสิ่งแวดล้อมเบื้องต้น และ</a:t>
            </a:r>
          </a:p>
          <a:p>
            <a:pPr marL="538163" indent="-363538"/>
            <a:r>
              <a:rPr lang="th-TH" dirty="0" smtClean="0">
                <a:latin typeface="Cordia New" pitchFamily="34" charset="-34"/>
              </a:rPr>
              <a:t>		(</a:t>
            </a:r>
            <a:r>
              <a:rPr lang="th-TH" dirty="0" smtClean="0">
                <a:latin typeface="Cordia New" pitchFamily="34" charset="-34"/>
              </a:rPr>
              <a:t>2) รายงานการประเมินผลกระทบ</a:t>
            </a:r>
            <a:r>
              <a:rPr lang="th-TH" dirty="0" smtClean="0">
                <a:latin typeface="Cordia New" pitchFamily="34" charset="-34"/>
              </a:rPr>
              <a:t>สิ่งแวดล้อม</a:t>
            </a:r>
          </a:p>
          <a:p>
            <a:pPr marL="538163" indent="-363538">
              <a:buFont typeface="Wingdings" panose="05000000000000000000" pitchFamily="2" charset="2"/>
              <a:buChar char="q"/>
            </a:pPr>
            <a:r>
              <a:rPr lang="th-TH" dirty="0" smtClean="0">
                <a:latin typeface="Cordia New" pitchFamily="34" charset="-34"/>
              </a:rPr>
              <a:t>การจัดทำรายงานการประเมินผลกระทบสิ่งแวดล้อมเบื้องต้น ตามข้อ 6 (1) จะต้องประกอบไปด้วยสาระสำคัญอย่างน้อย ให้เป็นไปตามที่ประกาศนี้กำหนด</a:t>
            </a:r>
          </a:p>
          <a:p>
            <a:pPr marL="538163" indent="-363538"/>
            <a:r>
              <a:rPr lang="th-TH" dirty="0" smtClean="0">
                <a:latin typeface="Cordia New" pitchFamily="34" charset="-34"/>
              </a:rPr>
              <a:t>		(</a:t>
            </a:r>
            <a:r>
              <a:rPr lang="th-TH" dirty="0" smtClean="0">
                <a:latin typeface="Cordia New" pitchFamily="34" charset="-34"/>
              </a:rPr>
              <a:t>1) บทนำ</a:t>
            </a:r>
          </a:p>
          <a:p>
            <a:pPr marL="538163" indent="-363538"/>
            <a:r>
              <a:rPr lang="th-TH" dirty="0" smtClean="0">
                <a:latin typeface="Cordia New" pitchFamily="34" charset="-34"/>
              </a:rPr>
              <a:t>		(</a:t>
            </a:r>
            <a:r>
              <a:rPr lang="th-TH" dirty="0" smtClean="0">
                <a:latin typeface="Cordia New" pitchFamily="34" charset="-34"/>
              </a:rPr>
              <a:t>2) รายละเอียดโครงการ</a:t>
            </a:r>
          </a:p>
          <a:p>
            <a:pPr marL="538163" indent="-363538"/>
            <a:r>
              <a:rPr lang="th-TH" dirty="0" smtClean="0">
                <a:latin typeface="Cordia New" pitchFamily="34" charset="-34"/>
              </a:rPr>
              <a:t>		(</a:t>
            </a:r>
            <a:r>
              <a:rPr lang="th-TH" dirty="0" smtClean="0">
                <a:latin typeface="Cordia New" pitchFamily="34" charset="-34"/>
              </a:rPr>
              <a:t>3) สภาพสิ่งแวดล้อม</a:t>
            </a:r>
            <a:r>
              <a:rPr lang="th-TH" dirty="0" smtClean="0">
                <a:latin typeface="Cordia New" pitchFamily="34" charset="-34"/>
              </a:rPr>
              <a:t>ปัจจุบัน</a:t>
            </a:r>
            <a:endParaRPr lang="th-TH" dirty="0" smtClean="0">
              <a:latin typeface="Cordia New" pitchFamily="34" charset="-34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584</TotalTime>
  <Words>1110</Words>
  <Application>Microsoft Office PowerPoint</Application>
  <PresentationFormat>นำเสนอทางหน้าจอ (4:3)</PresentationFormat>
  <Paragraphs>161</Paragraphs>
  <Slides>22</Slides>
  <Notes>1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22</vt:i4>
      </vt:variant>
    </vt:vector>
  </HeadingPairs>
  <TitlesOfParts>
    <vt:vector size="23" baseType="lpstr">
      <vt:lpstr>1_Office Theme</vt:lpstr>
      <vt:lpstr>ภาพนิ่ง 1</vt:lpstr>
      <vt:lpstr>ภาพนิ่ง 2</vt:lpstr>
      <vt:lpstr>ภาพนิ่ง 3</vt:lpstr>
      <vt:lpstr>ภาพนิ่ง 4</vt:lpstr>
      <vt:lpstr>ภาพนิ่ง 5</vt:lpstr>
      <vt:lpstr>ภาพนิ่ง 6</vt:lpstr>
      <vt:lpstr>ภาพนิ่ง 7</vt:lpstr>
      <vt:lpstr>ภาพนิ่ง 8</vt:lpstr>
      <vt:lpstr>ภาพนิ่ง 9</vt:lpstr>
      <vt:lpstr>ภาพนิ่ง 10</vt:lpstr>
      <vt:lpstr>ภาพนิ่ง 11</vt:lpstr>
      <vt:lpstr>ภาพนิ่ง 12</vt:lpstr>
      <vt:lpstr>ภาพนิ่ง 13</vt:lpstr>
      <vt:lpstr>ภาพนิ่ง 14</vt:lpstr>
      <vt:lpstr>ภาพนิ่ง 15</vt:lpstr>
      <vt:lpstr>ภาพนิ่ง 16</vt:lpstr>
      <vt:lpstr>ภาพนิ่ง 17</vt:lpstr>
      <vt:lpstr>ภาพนิ่ง 18</vt:lpstr>
      <vt:lpstr>ภาพนิ่ง 19</vt:lpstr>
      <vt:lpstr>ภาพนิ่ง 20</vt:lpstr>
      <vt:lpstr>ภาพนิ่ง 21</vt:lpstr>
      <vt:lpstr>ภาพนิ่ง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Win_IT</cp:lastModifiedBy>
  <cp:revision>143</cp:revision>
  <dcterms:created xsi:type="dcterms:W3CDTF">2021-09-20T08:12:31Z</dcterms:created>
  <dcterms:modified xsi:type="dcterms:W3CDTF">2024-01-06T08:49:12Z</dcterms:modified>
</cp:coreProperties>
</file>